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5" r:id="rId30"/>
    <p:sldId id="286" r:id="rId31"/>
    <p:sldId id="288" r:id="rId32"/>
    <p:sldId id="289" r:id="rId33"/>
  </p:sldIdLst>
  <p:sldSz cx="9144000" cy="6858000" type="screen4x3"/>
  <p:notesSz cx="6858000" cy="9144000"/>
  <p:defaultText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71" d="100"/>
          <a:sy n="71" d="100"/>
        </p:scale>
        <p:origin x="-113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EG"/>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EG"/>
          </a:p>
        </p:txBody>
      </p:sp>
      <p:sp>
        <p:nvSpPr>
          <p:cNvPr id="4" name="Date Placeholder 3"/>
          <p:cNvSpPr>
            <a:spLocks noGrp="1"/>
          </p:cNvSpPr>
          <p:nvPr>
            <p:ph type="dt" sz="half" idx="10"/>
          </p:nvPr>
        </p:nvSpPr>
        <p:spPr/>
        <p:txBody>
          <a:bodyPr/>
          <a:lstStyle/>
          <a:p>
            <a:fld id="{0556364C-26A5-4FF9-8F2B-59EC5E599461}" type="datetimeFigureOut">
              <a:rPr lang="ar-EG" smtClean="0"/>
              <a:t>25/07/1441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52DDC6CC-6A3E-4DA2-BD95-3615B1CCA709}" type="slidenum">
              <a:rPr lang="ar-EG" smtClean="0"/>
              <a:t>‹#›</a:t>
            </a:fld>
            <a:endParaRPr lang="ar-EG"/>
          </a:p>
        </p:txBody>
      </p:sp>
    </p:spTree>
    <p:extLst>
      <p:ext uri="{BB962C8B-B14F-4D97-AF65-F5344CB8AC3E}">
        <p14:creationId xmlns:p14="http://schemas.microsoft.com/office/powerpoint/2010/main" val="36218273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p>
            <a:fld id="{0556364C-26A5-4FF9-8F2B-59EC5E599461}" type="datetimeFigureOut">
              <a:rPr lang="ar-EG" smtClean="0"/>
              <a:t>25/07/1441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52DDC6CC-6A3E-4DA2-BD95-3615B1CCA709}" type="slidenum">
              <a:rPr lang="ar-EG" smtClean="0"/>
              <a:t>‹#›</a:t>
            </a:fld>
            <a:endParaRPr lang="ar-EG"/>
          </a:p>
        </p:txBody>
      </p:sp>
    </p:spTree>
    <p:extLst>
      <p:ext uri="{BB962C8B-B14F-4D97-AF65-F5344CB8AC3E}">
        <p14:creationId xmlns:p14="http://schemas.microsoft.com/office/powerpoint/2010/main" val="42441497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EG"/>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p>
            <a:fld id="{0556364C-26A5-4FF9-8F2B-59EC5E599461}" type="datetimeFigureOut">
              <a:rPr lang="ar-EG" smtClean="0"/>
              <a:t>25/07/1441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52DDC6CC-6A3E-4DA2-BD95-3615B1CCA709}" type="slidenum">
              <a:rPr lang="ar-EG" smtClean="0"/>
              <a:t>‹#›</a:t>
            </a:fld>
            <a:endParaRPr lang="ar-EG"/>
          </a:p>
        </p:txBody>
      </p:sp>
    </p:spTree>
    <p:extLst>
      <p:ext uri="{BB962C8B-B14F-4D97-AF65-F5344CB8AC3E}">
        <p14:creationId xmlns:p14="http://schemas.microsoft.com/office/powerpoint/2010/main" val="42256250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p>
            <a:fld id="{0556364C-26A5-4FF9-8F2B-59EC5E599461}" type="datetimeFigureOut">
              <a:rPr lang="ar-EG" smtClean="0"/>
              <a:t>25/07/1441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52DDC6CC-6A3E-4DA2-BD95-3615B1CCA709}" type="slidenum">
              <a:rPr lang="ar-EG" smtClean="0"/>
              <a:t>‹#›</a:t>
            </a:fld>
            <a:endParaRPr lang="ar-EG"/>
          </a:p>
        </p:txBody>
      </p:sp>
    </p:spTree>
    <p:extLst>
      <p:ext uri="{BB962C8B-B14F-4D97-AF65-F5344CB8AC3E}">
        <p14:creationId xmlns:p14="http://schemas.microsoft.com/office/powerpoint/2010/main" val="13227105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EG"/>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556364C-26A5-4FF9-8F2B-59EC5E599461}" type="datetimeFigureOut">
              <a:rPr lang="ar-EG" smtClean="0"/>
              <a:t>25/07/1441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52DDC6CC-6A3E-4DA2-BD95-3615B1CCA709}" type="slidenum">
              <a:rPr lang="ar-EG" smtClean="0"/>
              <a:t>‹#›</a:t>
            </a:fld>
            <a:endParaRPr lang="ar-EG"/>
          </a:p>
        </p:txBody>
      </p:sp>
    </p:spTree>
    <p:extLst>
      <p:ext uri="{BB962C8B-B14F-4D97-AF65-F5344CB8AC3E}">
        <p14:creationId xmlns:p14="http://schemas.microsoft.com/office/powerpoint/2010/main" val="35252737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5" name="Date Placeholder 4"/>
          <p:cNvSpPr>
            <a:spLocks noGrp="1"/>
          </p:cNvSpPr>
          <p:nvPr>
            <p:ph type="dt" sz="half" idx="10"/>
          </p:nvPr>
        </p:nvSpPr>
        <p:spPr/>
        <p:txBody>
          <a:bodyPr/>
          <a:lstStyle/>
          <a:p>
            <a:fld id="{0556364C-26A5-4FF9-8F2B-59EC5E599461}" type="datetimeFigureOut">
              <a:rPr lang="ar-EG" smtClean="0"/>
              <a:t>25/07/1441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52DDC6CC-6A3E-4DA2-BD95-3615B1CCA709}" type="slidenum">
              <a:rPr lang="ar-EG" smtClean="0"/>
              <a:t>‹#›</a:t>
            </a:fld>
            <a:endParaRPr lang="ar-EG"/>
          </a:p>
        </p:txBody>
      </p:sp>
    </p:spTree>
    <p:extLst>
      <p:ext uri="{BB962C8B-B14F-4D97-AF65-F5344CB8AC3E}">
        <p14:creationId xmlns:p14="http://schemas.microsoft.com/office/powerpoint/2010/main" val="17792952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EG"/>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7" name="Date Placeholder 6"/>
          <p:cNvSpPr>
            <a:spLocks noGrp="1"/>
          </p:cNvSpPr>
          <p:nvPr>
            <p:ph type="dt" sz="half" idx="10"/>
          </p:nvPr>
        </p:nvSpPr>
        <p:spPr/>
        <p:txBody>
          <a:bodyPr/>
          <a:lstStyle/>
          <a:p>
            <a:fld id="{0556364C-26A5-4FF9-8F2B-59EC5E599461}" type="datetimeFigureOut">
              <a:rPr lang="ar-EG" smtClean="0"/>
              <a:t>25/07/1441</a:t>
            </a:fld>
            <a:endParaRPr lang="ar-EG"/>
          </a:p>
        </p:txBody>
      </p:sp>
      <p:sp>
        <p:nvSpPr>
          <p:cNvPr id="8" name="Footer Placeholder 7"/>
          <p:cNvSpPr>
            <a:spLocks noGrp="1"/>
          </p:cNvSpPr>
          <p:nvPr>
            <p:ph type="ftr" sz="quarter" idx="11"/>
          </p:nvPr>
        </p:nvSpPr>
        <p:spPr/>
        <p:txBody>
          <a:bodyPr/>
          <a:lstStyle/>
          <a:p>
            <a:endParaRPr lang="ar-EG"/>
          </a:p>
        </p:txBody>
      </p:sp>
      <p:sp>
        <p:nvSpPr>
          <p:cNvPr id="9" name="Slide Number Placeholder 8"/>
          <p:cNvSpPr>
            <a:spLocks noGrp="1"/>
          </p:cNvSpPr>
          <p:nvPr>
            <p:ph type="sldNum" sz="quarter" idx="12"/>
          </p:nvPr>
        </p:nvSpPr>
        <p:spPr/>
        <p:txBody>
          <a:bodyPr/>
          <a:lstStyle/>
          <a:p>
            <a:fld id="{52DDC6CC-6A3E-4DA2-BD95-3615B1CCA709}" type="slidenum">
              <a:rPr lang="ar-EG" smtClean="0"/>
              <a:t>‹#›</a:t>
            </a:fld>
            <a:endParaRPr lang="ar-EG"/>
          </a:p>
        </p:txBody>
      </p:sp>
    </p:spTree>
    <p:extLst>
      <p:ext uri="{BB962C8B-B14F-4D97-AF65-F5344CB8AC3E}">
        <p14:creationId xmlns:p14="http://schemas.microsoft.com/office/powerpoint/2010/main" val="37308940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Date Placeholder 2"/>
          <p:cNvSpPr>
            <a:spLocks noGrp="1"/>
          </p:cNvSpPr>
          <p:nvPr>
            <p:ph type="dt" sz="half" idx="10"/>
          </p:nvPr>
        </p:nvSpPr>
        <p:spPr/>
        <p:txBody>
          <a:bodyPr/>
          <a:lstStyle/>
          <a:p>
            <a:fld id="{0556364C-26A5-4FF9-8F2B-59EC5E599461}" type="datetimeFigureOut">
              <a:rPr lang="ar-EG" smtClean="0"/>
              <a:t>25/07/1441</a:t>
            </a:fld>
            <a:endParaRPr lang="ar-EG"/>
          </a:p>
        </p:txBody>
      </p:sp>
      <p:sp>
        <p:nvSpPr>
          <p:cNvPr id="4" name="Footer Placeholder 3"/>
          <p:cNvSpPr>
            <a:spLocks noGrp="1"/>
          </p:cNvSpPr>
          <p:nvPr>
            <p:ph type="ftr" sz="quarter" idx="11"/>
          </p:nvPr>
        </p:nvSpPr>
        <p:spPr/>
        <p:txBody>
          <a:bodyPr/>
          <a:lstStyle/>
          <a:p>
            <a:endParaRPr lang="ar-EG"/>
          </a:p>
        </p:txBody>
      </p:sp>
      <p:sp>
        <p:nvSpPr>
          <p:cNvPr id="5" name="Slide Number Placeholder 4"/>
          <p:cNvSpPr>
            <a:spLocks noGrp="1"/>
          </p:cNvSpPr>
          <p:nvPr>
            <p:ph type="sldNum" sz="quarter" idx="12"/>
          </p:nvPr>
        </p:nvSpPr>
        <p:spPr/>
        <p:txBody>
          <a:bodyPr/>
          <a:lstStyle/>
          <a:p>
            <a:fld id="{52DDC6CC-6A3E-4DA2-BD95-3615B1CCA709}" type="slidenum">
              <a:rPr lang="ar-EG" smtClean="0"/>
              <a:t>‹#›</a:t>
            </a:fld>
            <a:endParaRPr lang="ar-EG"/>
          </a:p>
        </p:txBody>
      </p:sp>
    </p:spTree>
    <p:extLst>
      <p:ext uri="{BB962C8B-B14F-4D97-AF65-F5344CB8AC3E}">
        <p14:creationId xmlns:p14="http://schemas.microsoft.com/office/powerpoint/2010/main" val="14372999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556364C-26A5-4FF9-8F2B-59EC5E599461}" type="datetimeFigureOut">
              <a:rPr lang="ar-EG" smtClean="0"/>
              <a:t>25/07/1441</a:t>
            </a:fld>
            <a:endParaRPr lang="ar-EG"/>
          </a:p>
        </p:txBody>
      </p:sp>
      <p:sp>
        <p:nvSpPr>
          <p:cNvPr id="3" name="Footer Placeholder 2"/>
          <p:cNvSpPr>
            <a:spLocks noGrp="1"/>
          </p:cNvSpPr>
          <p:nvPr>
            <p:ph type="ftr" sz="quarter" idx="11"/>
          </p:nvPr>
        </p:nvSpPr>
        <p:spPr/>
        <p:txBody>
          <a:bodyPr/>
          <a:lstStyle/>
          <a:p>
            <a:endParaRPr lang="ar-EG"/>
          </a:p>
        </p:txBody>
      </p:sp>
      <p:sp>
        <p:nvSpPr>
          <p:cNvPr id="4" name="Slide Number Placeholder 3"/>
          <p:cNvSpPr>
            <a:spLocks noGrp="1"/>
          </p:cNvSpPr>
          <p:nvPr>
            <p:ph type="sldNum" sz="quarter" idx="12"/>
          </p:nvPr>
        </p:nvSpPr>
        <p:spPr/>
        <p:txBody>
          <a:bodyPr/>
          <a:lstStyle/>
          <a:p>
            <a:fld id="{52DDC6CC-6A3E-4DA2-BD95-3615B1CCA709}" type="slidenum">
              <a:rPr lang="ar-EG" smtClean="0"/>
              <a:t>‹#›</a:t>
            </a:fld>
            <a:endParaRPr lang="ar-EG"/>
          </a:p>
        </p:txBody>
      </p:sp>
    </p:spTree>
    <p:extLst>
      <p:ext uri="{BB962C8B-B14F-4D97-AF65-F5344CB8AC3E}">
        <p14:creationId xmlns:p14="http://schemas.microsoft.com/office/powerpoint/2010/main" val="37524833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EG"/>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556364C-26A5-4FF9-8F2B-59EC5E599461}" type="datetimeFigureOut">
              <a:rPr lang="ar-EG" smtClean="0"/>
              <a:t>25/07/1441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52DDC6CC-6A3E-4DA2-BD95-3615B1CCA709}" type="slidenum">
              <a:rPr lang="ar-EG" smtClean="0"/>
              <a:t>‹#›</a:t>
            </a:fld>
            <a:endParaRPr lang="ar-EG"/>
          </a:p>
        </p:txBody>
      </p:sp>
    </p:spTree>
    <p:extLst>
      <p:ext uri="{BB962C8B-B14F-4D97-AF65-F5344CB8AC3E}">
        <p14:creationId xmlns:p14="http://schemas.microsoft.com/office/powerpoint/2010/main" val="30430484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EG"/>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EG"/>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556364C-26A5-4FF9-8F2B-59EC5E599461}" type="datetimeFigureOut">
              <a:rPr lang="ar-EG" smtClean="0"/>
              <a:t>25/07/1441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52DDC6CC-6A3E-4DA2-BD95-3615B1CCA709}" type="slidenum">
              <a:rPr lang="ar-EG" smtClean="0"/>
              <a:t>‹#›</a:t>
            </a:fld>
            <a:endParaRPr lang="ar-EG"/>
          </a:p>
        </p:txBody>
      </p:sp>
    </p:spTree>
    <p:extLst>
      <p:ext uri="{BB962C8B-B14F-4D97-AF65-F5344CB8AC3E}">
        <p14:creationId xmlns:p14="http://schemas.microsoft.com/office/powerpoint/2010/main" val="13786873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EG"/>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0556364C-26A5-4FF9-8F2B-59EC5E599461}" type="datetimeFigureOut">
              <a:rPr lang="ar-EG" smtClean="0"/>
              <a:t>25/07/1441</a:t>
            </a:fld>
            <a:endParaRPr lang="ar-EG"/>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EG"/>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52DDC6CC-6A3E-4DA2-BD95-3615B1CCA709}" type="slidenum">
              <a:rPr lang="ar-EG" smtClean="0"/>
              <a:t>‹#›</a:t>
            </a:fld>
            <a:endParaRPr lang="ar-EG"/>
          </a:p>
        </p:txBody>
      </p:sp>
    </p:spTree>
    <p:extLst>
      <p:ext uri="{BB962C8B-B14F-4D97-AF65-F5344CB8AC3E}">
        <p14:creationId xmlns:p14="http://schemas.microsoft.com/office/powerpoint/2010/main" val="21264842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solidFill>
            <a:srgbClr val="92D050"/>
          </a:solidFill>
        </p:spPr>
        <p:txBody>
          <a:bodyPr/>
          <a:lstStyle/>
          <a:p>
            <a:r>
              <a:rPr lang="ar-EG" dirty="0" smtClean="0"/>
              <a:t>محاضرات في علم الحشرات العام لطلبة وطالبات الفرقة الثانيىة</a:t>
            </a:r>
            <a:endParaRPr lang="ar-EG" dirty="0"/>
          </a:p>
        </p:txBody>
      </p:sp>
      <p:sp>
        <p:nvSpPr>
          <p:cNvPr id="3" name="Subtitle 2"/>
          <p:cNvSpPr>
            <a:spLocks noGrp="1"/>
          </p:cNvSpPr>
          <p:nvPr>
            <p:ph type="subTitle" idx="1"/>
          </p:nvPr>
        </p:nvSpPr>
        <p:spPr>
          <a:xfrm>
            <a:off x="1371600" y="3886200"/>
            <a:ext cx="6400800" cy="2783160"/>
          </a:xfrm>
          <a:solidFill>
            <a:srgbClr val="92D050"/>
          </a:solidFill>
        </p:spPr>
        <p:txBody>
          <a:bodyPr>
            <a:normAutofit lnSpcReduction="10000"/>
          </a:bodyPr>
          <a:lstStyle/>
          <a:p>
            <a:r>
              <a:rPr lang="ar-EG" b="1" i="1" dirty="0" smtClean="0">
                <a:solidFill>
                  <a:schemeClr val="tx1"/>
                </a:solidFill>
              </a:rPr>
              <a:t>المحاضرة الخامسة </a:t>
            </a:r>
          </a:p>
          <a:p>
            <a:r>
              <a:rPr lang="ar-EG" b="1" i="1" dirty="0" smtClean="0">
                <a:solidFill>
                  <a:schemeClr val="tx1"/>
                </a:solidFill>
              </a:rPr>
              <a:t>التشريح الداخلي للحشرات</a:t>
            </a:r>
          </a:p>
          <a:p>
            <a:r>
              <a:rPr lang="ar-EG" b="1" i="1" dirty="0" smtClean="0">
                <a:solidFill>
                  <a:schemeClr val="tx1"/>
                </a:solidFill>
              </a:rPr>
              <a:t>الجهاز </a:t>
            </a:r>
            <a:r>
              <a:rPr lang="ar-EG" b="1" i="1" smtClean="0">
                <a:solidFill>
                  <a:schemeClr val="tx1"/>
                </a:solidFill>
              </a:rPr>
              <a:t>الهضمي والجهاز الدورى</a:t>
            </a:r>
            <a:endParaRPr lang="ar-EG" b="1" i="1" dirty="0" smtClean="0">
              <a:solidFill>
                <a:schemeClr val="tx1"/>
              </a:solidFill>
            </a:endParaRPr>
          </a:p>
          <a:p>
            <a:r>
              <a:rPr lang="ar-EG" b="1" i="1" dirty="0" smtClean="0">
                <a:solidFill>
                  <a:schemeClr val="tx1"/>
                </a:solidFill>
              </a:rPr>
              <a:t>اعداد </a:t>
            </a:r>
          </a:p>
          <a:p>
            <a:r>
              <a:rPr lang="ar-EG" b="1" i="1" dirty="0" smtClean="0">
                <a:solidFill>
                  <a:schemeClr val="tx1"/>
                </a:solidFill>
              </a:rPr>
              <a:t>دكتور عزت الخياط</a:t>
            </a:r>
            <a:endParaRPr lang="ar-EG" b="1" i="1" dirty="0">
              <a:solidFill>
                <a:schemeClr val="tx1"/>
              </a:solidFill>
            </a:endParaRPr>
          </a:p>
        </p:txBody>
      </p:sp>
    </p:spTree>
    <p:extLst>
      <p:ext uri="{BB962C8B-B14F-4D97-AF65-F5344CB8AC3E}">
        <p14:creationId xmlns:p14="http://schemas.microsoft.com/office/powerpoint/2010/main" val="4895976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46050"/>
          </a:xfrm>
        </p:spPr>
        <p:txBody>
          <a:bodyPr>
            <a:normAutofit fontScale="90000"/>
          </a:bodyPr>
          <a:lstStyle/>
          <a:p>
            <a:endParaRPr lang="ar-EG" dirty="0"/>
          </a:p>
        </p:txBody>
      </p:sp>
      <p:sp>
        <p:nvSpPr>
          <p:cNvPr id="3" name="Content Placeholder 2"/>
          <p:cNvSpPr>
            <a:spLocks noGrp="1"/>
          </p:cNvSpPr>
          <p:nvPr>
            <p:ph idx="1"/>
          </p:nvPr>
        </p:nvSpPr>
        <p:spPr>
          <a:xfrm>
            <a:off x="457200" y="908720"/>
            <a:ext cx="8229600" cy="5217443"/>
          </a:xfrm>
          <a:solidFill>
            <a:srgbClr val="92D050"/>
          </a:solidFill>
        </p:spPr>
        <p:txBody>
          <a:bodyPr>
            <a:normAutofit fontScale="92500" lnSpcReduction="20000"/>
          </a:bodyPr>
          <a:lstStyle/>
          <a:p>
            <a:pPr marL="0" indent="0">
              <a:buNone/>
            </a:pPr>
            <a:r>
              <a:rPr lang="ar-EG" dirty="0" smtClean="0"/>
              <a:t>تعمل القونصة فى بعض الحشرات على هرس وطحن الغذاء، يبطن جدار القونصة أسنان جليدية دقيقة تستعمل فى هرس وطحن الطعام كما فى الصراصير حيث تحمل ستة أسنان قوية فى مقدمتها مرتبة فى شكل شعاعى ومزودة بطبقة عضلية قوية ، يطلق على القونصة فى نحل العسل وحشرات أخرى من غشائية الأجنحة اسم "سداد العسل" لأنها تقف فى طريق محتويات الحوصلة فتسمح بمرور حبوب اللقاح وتمنع مرور الرحيق والعسل إلى المعى الوسطى. وهى تتركب فى نحل العسل من طبقة عضلية قوية يبرز منها إلى الداخل اربع ثنايا عضلية طولية متقاربة من بعضها. وتحمل كل ثنية عدة أشواك قصيرة منحنية. وبالرغم من قوة عضلات القونصة فهى غير قادرة على طحن حبوب اللقاح بل تعمل على اقتناصها من بين الرحيق الذى يملأ فراغ الحوصلة وتدفعها دون الرحيق أو العسل إلى المعى الوسطى.</a:t>
            </a:r>
          </a:p>
          <a:p>
            <a:pPr marL="0" indent="0">
              <a:buNone/>
            </a:pPr>
            <a:endParaRPr lang="ar-EG" dirty="0"/>
          </a:p>
        </p:txBody>
      </p:sp>
    </p:spTree>
    <p:extLst>
      <p:ext uri="{BB962C8B-B14F-4D97-AF65-F5344CB8AC3E}">
        <p14:creationId xmlns:p14="http://schemas.microsoft.com/office/powerpoint/2010/main" val="2881899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8058"/>
          </a:xfrm>
        </p:spPr>
        <p:txBody>
          <a:bodyPr>
            <a:normAutofit fontScale="90000"/>
          </a:bodyPr>
          <a:lstStyle/>
          <a:p>
            <a:endParaRPr lang="ar-EG" dirty="0"/>
          </a:p>
        </p:txBody>
      </p:sp>
      <p:sp>
        <p:nvSpPr>
          <p:cNvPr id="3" name="Content Placeholder 2"/>
          <p:cNvSpPr>
            <a:spLocks noGrp="1"/>
          </p:cNvSpPr>
          <p:nvPr>
            <p:ph idx="1"/>
          </p:nvPr>
        </p:nvSpPr>
        <p:spPr>
          <a:xfrm>
            <a:off x="457200" y="1052736"/>
            <a:ext cx="8229600" cy="5073427"/>
          </a:xfrm>
          <a:solidFill>
            <a:srgbClr val="92D050"/>
          </a:solidFill>
        </p:spPr>
        <p:txBody>
          <a:bodyPr>
            <a:normAutofit fontScale="92500" lnSpcReduction="20000"/>
          </a:bodyPr>
          <a:lstStyle/>
          <a:p>
            <a:pPr marL="0" indent="0">
              <a:buNone/>
            </a:pPr>
            <a:r>
              <a:rPr lang="ar-EG" dirty="0" smtClean="0"/>
              <a:t>المعى الوسطى </a:t>
            </a:r>
            <a:r>
              <a:rPr lang="en-US" dirty="0" smtClean="0"/>
              <a:t>Mid-gut </a:t>
            </a:r>
          </a:p>
          <a:p>
            <a:pPr marL="0" indent="0">
              <a:buNone/>
            </a:pPr>
            <a:r>
              <a:rPr lang="ar-EG" dirty="0" smtClean="0"/>
              <a:t>التركيب النسيجى للمعى الوسطى :</a:t>
            </a:r>
          </a:p>
          <a:p>
            <a:pPr marL="0" indent="0">
              <a:buNone/>
            </a:pPr>
            <a:r>
              <a:rPr lang="ar-EG" dirty="0" smtClean="0"/>
              <a:t>يتكون جدار المعى الوسطى من الداخل للخارج من :</a:t>
            </a:r>
          </a:p>
          <a:p>
            <a:pPr marL="0" indent="0">
              <a:buNone/>
            </a:pPr>
            <a:r>
              <a:rPr lang="ar-EG" dirty="0" smtClean="0"/>
              <a:t>1- خلايا طلائية ذات شكل مكعب أو عمودى يكون دائماً أكثر سمكاً من طلائية المعى الأمامى.</a:t>
            </a:r>
          </a:p>
          <a:p>
            <a:pPr marL="0" indent="0">
              <a:buNone/>
            </a:pPr>
            <a:r>
              <a:rPr lang="ar-EG" dirty="0" smtClean="0"/>
              <a:t>2- غشاء قاعدى تتكز عليه الخلايا.</a:t>
            </a:r>
          </a:p>
          <a:p>
            <a:pPr marL="0" indent="0">
              <a:buNone/>
            </a:pPr>
            <a:r>
              <a:rPr lang="ar-EG" dirty="0" smtClean="0"/>
              <a:t>3- طبقة عضلية داخلية ذات ألياف دائرية.</a:t>
            </a:r>
          </a:p>
          <a:p>
            <a:pPr marL="0" indent="0">
              <a:buNone/>
            </a:pPr>
            <a:r>
              <a:rPr lang="ar-EG" dirty="0" smtClean="0"/>
              <a:t>4- ثم طبقة عضلية خارجية ذات ألياف طولية ولا يكسو الغطاء العضلى جميع سطح الخلايا الطلائية بل فى كثير من الأحوال يختفى الغطاء العضلى فى بعض المناطق وتصبح الخلايا الطلائية لا يفصلها عن الدم سوى الغشاء القاعدى وطبقة رقيقة من نسيج ضام. </a:t>
            </a:r>
          </a:p>
          <a:p>
            <a:pPr marL="0" indent="0">
              <a:buNone/>
            </a:pPr>
            <a:endParaRPr lang="ar-EG" dirty="0"/>
          </a:p>
        </p:txBody>
      </p:sp>
    </p:spTree>
    <p:extLst>
      <p:ext uri="{BB962C8B-B14F-4D97-AF65-F5344CB8AC3E}">
        <p14:creationId xmlns:p14="http://schemas.microsoft.com/office/powerpoint/2010/main" val="36439507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6090"/>
          </a:xfrm>
        </p:spPr>
        <p:txBody>
          <a:bodyPr>
            <a:normAutofit fontScale="90000"/>
          </a:bodyPr>
          <a:lstStyle/>
          <a:p>
            <a:endParaRPr lang="ar-EG" dirty="0"/>
          </a:p>
        </p:txBody>
      </p:sp>
      <p:sp>
        <p:nvSpPr>
          <p:cNvPr id="3" name="Content Placeholder 2"/>
          <p:cNvSpPr>
            <a:spLocks noGrp="1"/>
          </p:cNvSpPr>
          <p:nvPr>
            <p:ph idx="1"/>
          </p:nvPr>
        </p:nvSpPr>
        <p:spPr>
          <a:xfrm>
            <a:off x="457200" y="1340768"/>
            <a:ext cx="8229600" cy="5256584"/>
          </a:xfrm>
          <a:solidFill>
            <a:srgbClr val="92D050"/>
          </a:solidFill>
        </p:spPr>
        <p:txBody>
          <a:bodyPr>
            <a:normAutofit/>
          </a:bodyPr>
          <a:lstStyle/>
          <a:p>
            <a:pPr marL="0" indent="0">
              <a:buNone/>
            </a:pPr>
            <a:r>
              <a:rPr lang="ar-EG" dirty="0" smtClean="0"/>
              <a:t>الغشاء حول غذائى </a:t>
            </a:r>
            <a:r>
              <a:rPr lang="en-US" dirty="0" err="1" smtClean="0"/>
              <a:t>Peritrophic</a:t>
            </a:r>
            <a:r>
              <a:rPr lang="en-US" dirty="0" smtClean="0"/>
              <a:t> membrane </a:t>
            </a:r>
          </a:p>
          <a:p>
            <a:pPr marL="0" indent="0">
              <a:buNone/>
            </a:pPr>
            <a:endParaRPr lang="en-US" dirty="0" smtClean="0"/>
          </a:p>
          <a:p>
            <a:pPr marL="0" indent="0">
              <a:buNone/>
            </a:pPr>
            <a:r>
              <a:rPr lang="ar-EG" dirty="0" smtClean="0"/>
              <a:t>كما ذكر سابقاً تنشأ المعى الوسطى من الإندودرم وتتميز خلاياها الطلائية بأنها غير مبطنة بالجليد ولكنها تكون فى حماية غشاء أطلق عليه "الغشاء حول الغذائى" من الاحتكاك بمحتويات القناة الهضمية. </a:t>
            </a:r>
            <a:endParaRPr lang="ar-EG" dirty="0"/>
          </a:p>
        </p:txBody>
      </p:sp>
    </p:spTree>
    <p:extLst>
      <p:ext uri="{BB962C8B-B14F-4D97-AF65-F5344CB8AC3E}">
        <p14:creationId xmlns:p14="http://schemas.microsoft.com/office/powerpoint/2010/main" val="16751922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90066"/>
          </a:xfrm>
        </p:spPr>
        <p:txBody>
          <a:bodyPr>
            <a:normAutofit fontScale="90000"/>
          </a:bodyPr>
          <a:lstStyle/>
          <a:p>
            <a:endParaRPr lang="ar-EG" dirty="0"/>
          </a:p>
        </p:txBody>
      </p:sp>
      <p:sp>
        <p:nvSpPr>
          <p:cNvPr id="3" name="Content Placeholder 2"/>
          <p:cNvSpPr>
            <a:spLocks noGrp="1"/>
          </p:cNvSpPr>
          <p:nvPr>
            <p:ph idx="1"/>
          </p:nvPr>
        </p:nvSpPr>
        <p:spPr>
          <a:xfrm>
            <a:off x="457200" y="1124744"/>
            <a:ext cx="8229600" cy="5472608"/>
          </a:xfrm>
          <a:solidFill>
            <a:srgbClr val="92D050"/>
          </a:solidFill>
        </p:spPr>
        <p:txBody>
          <a:bodyPr>
            <a:normAutofit fontScale="85000" lnSpcReduction="20000"/>
          </a:bodyPr>
          <a:lstStyle/>
          <a:p>
            <a:pPr marL="0" indent="0">
              <a:buNone/>
            </a:pPr>
            <a:r>
              <a:rPr lang="ar-EG" dirty="0" smtClean="0"/>
              <a:t>المعى الخلفية </a:t>
            </a:r>
            <a:r>
              <a:rPr lang="en-US" dirty="0" smtClean="0"/>
              <a:t>Hind-gut </a:t>
            </a:r>
          </a:p>
          <a:p>
            <a:pPr marL="0" indent="0">
              <a:buNone/>
            </a:pPr>
            <a:r>
              <a:rPr lang="ar-EG" dirty="0" smtClean="0"/>
              <a:t>يتميز المعى الخلفى إلى منطقتين يطلق على الأمامية منها اصطلاح اللفائفى (أو المعى الدقيقة) وعلى المنطقة الخلفية اصطلاح المستقيم وهو الجزء المنتفخ من المعى الخلفى. وأحياناً تتميز إلى ثلاث مناطق وهى المعى الدقيقة والقولون والمستقيم تفصلها عن بعضها عضلات عاصرة. وفى المستقيم يزداد حجم الخلايا الطلائية وتتجمع على هيئة ستة ثنايا طولية يوجد بينها خلايا طلائية أصغر حجماً كما فى </a:t>
            </a:r>
            <a:r>
              <a:rPr lang="en-US" dirty="0" err="1" smtClean="0"/>
              <a:t>Tenebrio</a:t>
            </a:r>
            <a:r>
              <a:rPr lang="en-US" dirty="0" smtClean="0"/>
              <a:t> (</a:t>
            </a:r>
            <a:r>
              <a:rPr lang="ar-EG" dirty="0" smtClean="0"/>
              <a:t>من غمدية الأجنحة) ويطلق على هذه الثنايا اصطلاح "غدد المستقيم" وهو اصطلاح مضلل حيث أن هذه الثنايا لا تختص إلا بامتصاص الماء وبعض العناصر الذائبة وليست مختصة بالإفراز كسائر الغدد. ولذلك أختير لها اسم "حلمات المستقيم".</a:t>
            </a:r>
          </a:p>
          <a:p>
            <a:pPr marL="0" indent="0">
              <a:buNone/>
            </a:pPr>
            <a:r>
              <a:rPr lang="ar-EG" dirty="0" smtClean="0"/>
              <a:t>وغالباً ما تكون هذه الحلمات غنية بالقصبات الهوائية مما يرجح أنها قد تكون مركزاً هاماً لبعض عمليات الأيض وأحياناً تمتد هذه الثنايا إلى أو فى فراغ المستقيم فتأخذ شكل حلمات مخروطية الشكل متراكبة كما فى </a:t>
            </a:r>
            <a:r>
              <a:rPr lang="en-US" dirty="0" err="1" smtClean="0"/>
              <a:t>Calliforora</a:t>
            </a:r>
            <a:r>
              <a:rPr lang="en-US" dirty="0" smtClean="0"/>
              <a:t>.</a:t>
            </a:r>
          </a:p>
          <a:p>
            <a:pPr marL="0" indent="0">
              <a:buNone/>
            </a:pPr>
            <a:endParaRPr lang="ar-EG" dirty="0"/>
          </a:p>
        </p:txBody>
      </p:sp>
    </p:spTree>
    <p:extLst>
      <p:ext uri="{BB962C8B-B14F-4D97-AF65-F5344CB8AC3E}">
        <p14:creationId xmlns:p14="http://schemas.microsoft.com/office/powerpoint/2010/main" val="29014722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098"/>
          </a:xfrm>
        </p:spPr>
        <p:txBody>
          <a:bodyPr>
            <a:normAutofit/>
          </a:bodyPr>
          <a:lstStyle/>
          <a:p>
            <a:endParaRPr lang="ar-EG" dirty="0"/>
          </a:p>
        </p:txBody>
      </p:sp>
      <p:sp>
        <p:nvSpPr>
          <p:cNvPr id="3" name="Content Placeholder 2"/>
          <p:cNvSpPr>
            <a:spLocks noGrp="1"/>
          </p:cNvSpPr>
          <p:nvPr>
            <p:ph idx="1"/>
          </p:nvPr>
        </p:nvSpPr>
        <p:spPr>
          <a:xfrm>
            <a:off x="457200" y="1628800"/>
            <a:ext cx="8229600" cy="4497363"/>
          </a:xfrm>
          <a:solidFill>
            <a:srgbClr val="92D050"/>
          </a:solidFill>
        </p:spPr>
        <p:txBody>
          <a:bodyPr>
            <a:normAutofit/>
          </a:bodyPr>
          <a:lstStyle/>
          <a:p>
            <a:pPr marL="0" indent="0">
              <a:buNone/>
            </a:pPr>
            <a:r>
              <a:rPr lang="ar-EG" dirty="0" smtClean="0"/>
              <a:t>وظائف المعى الخلفية :</a:t>
            </a:r>
          </a:p>
          <a:p>
            <a:pPr marL="0" indent="0">
              <a:buNone/>
            </a:pPr>
            <a:r>
              <a:rPr lang="ar-EG" dirty="0" smtClean="0"/>
              <a:t>1- أهم وظيفة للمعى الخلفى هى وظيفة امتصاص الماء ولذلك تفقد بقايا الغذاء مائها تدريجياً اثناء مرورها. ويكون امتصاص الماء على أشده فى منطقة المستقيم عند تلامس بقايا الغذاء حلمات المستقيم فتصبح فى شكل حبيبات جافة قبل خروجها من الشرج.</a:t>
            </a:r>
          </a:p>
          <a:p>
            <a:pPr marL="0" indent="0">
              <a:buNone/>
            </a:pPr>
            <a:endParaRPr lang="ar-EG" dirty="0"/>
          </a:p>
        </p:txBody>
      </p:sp>
    </p:spTree>
    <p:extLst>
      <p:ext uri="{BB962C8B-B14F-4D97-AF65-F5344CB8AC3E}">
        <p14:creationId xmlns:p14="http://schemas.microsoft.com/office/powerpoint/2010/main" val="29741515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098"/>
          </a:xfrm>
        </p:spPr>
        <p:txBody>
          <a:bodyPr/>
          <a:lstStyle/>
          <a:p>
            <a:endParaRPr lang="ar-EG" dirty="0"/>
          </a:p>
        </p:txBody>
      </p:sp>
      <p:sp>
        <p:nvSpPr>
          <p:cNvPr id="3" name="Content Placeholder 2"/>
          <p:cNvSpPr>
            <a:spLocks noGrp="1"/>
          </p:cNvSpPr>
          <p:nvPr>
            <p:ph idx="1"/>
          </p:nvPr>
        </p:nvSpPr>
        <p:spPr>
          <a:xfrm>
            <a:off x="457200" y="1340768"/>
            <a:ext cx="8229600" cy="4785395"/>
          </a:xfrm>
          <a:solidFill>
            <a:srgbClr val="92D050"/>
          </a:solidFill>
        </p:spPr>
        <p:txBody>
          <a:bodyPr>
            <a:normAutofit lnSpcReduction="10000"/>
          </a:bodyPr>
          <a:lstStyle/>
          <a:p>
            <a:pPr marL="0" indent="0">
              <a:buNone/>
            </a:pPr>
            <a:r>
              <a:rPr lang="ar-EG" dirty="0" smtClean="0"/>
              <a:t>2- المعى الخلفى كبيرة الحجم فى حشرات النمل الأبيض وخنافس </a:t>
            </a:r>
            <a:r>
              <a:rPr lang="en-US" dirty="0" err="1" smtClean="0"/>
              <a:t>Lamellicornia</a:t>
            </a:r>
            <a:r>
              <a:rPr lang="en-US" dirty="0" smtClean="0"/>
              <a:t> </a:t>
            </a:r>
            <a:r>
              <a:rPr lang="ar-EG" dirty="0" smtClean="0"/>
              <a:t>التى تتغذى على الخشب وهى تعتبر لذلك المكان الرئيسى لهضم السليلوز وامتصاص نواتج الهضم.</a:t>
            </a:r>
          </a:p>
          <a:p>
            <a:pPr marL="0" indent="0">
              <a:buNone/>
            </a:pPr>
            <a:r>
              <a:rPr lang="ar-EG" dirty="0" smtClean="0"/>
              <a:t>3- وجد أيضاً وعلى غير المتوقع امتصاص للجلوكوز وبعض الأصباغ يحدث فى المعى الخلفى وذلك فى بعض الخنافس.</a:t>
            </a:r>
          </a:p>
          <a:p>
            <a:pPr marL="0" indent="0">
              <a:buNone/>
            </a:pPr>
            <a:r>
              <a:rPr lang="ar-EG" dirty="0"/>
              <a:t>4</a:t>
            </a:r>
            <a:r>
              <a:rPr lang="ar-EG" dirty="0" smtClean="0"/>
              <a:t>- فى خنافس عائلة </a:t>
            </a:r>
            <a:r>
              <a:rPr lang="en-US" dirty="0" err="1" smtClean="0"/>
              <a:t>Dyiscidae</a:t>
            </a:r>
            <a:r>
              <a:rPr lang="en-US" dirty="0" smtClean="0"/>
              <a:t> </a:t>
            </a:r>
            <a:r>
              <a:rPr lang="ar-EG" dirty="0" smtClean="0"/>
              <a:t>يخرج من مقدم المستقيم زائدة أعورية كبيرة أطلق عليها اصطلاح " جيب المستقيم". وقد أسند إليها وظيفة الاحتفاظ بالكميات الكبيرة من الماء التى تبتلعها اليرقة أثناء الانسلاخ وهى بذلك تقابل الحوصلة فى المعى الوسطى.</a:t>
            </a:r>
          </a:p>
          <a:p>
            <a:pPr marL="0" indent="0">
              <a:buNone/>
            </a:pPr>
            <a:endParaRPr lang="ar-EG" dirty="0"/>
          </a:p>
        </p:txBody>
      </p:sp>
    </p:spTree>
    <p:extLst>
      <p:ext uri="{BB962C8B-B14F-4D97-AF65-F5344CB8AC3E}">
        <p14:creationId xmlns:p14="http://schemas.microsoft.com/office/powerpoint/2010/main" val="31690977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6090"/>
          </a:xfrm>
        </p:spPr>
        <p:txBody>
          <a:bodyPr>
            <a:normAutofit fontScale="90000"/>
          </a:bodyPr>
          <a:lstStyle/>
          <a:p>
            <a:endParaRPr lang="ar-EG" dirty="0"/>
          </a:p>
        </p:txBody>
      </p:sp>
      <p:sp>
        <p:nvSpPr>
          <p:cNvPr id="3" name="Content Placeholder 2"/>
          <p:cNvSpPr>
            <a:spLocks noGrp="1"/>
          </p:cNvSpPr>
          <p:nvPr>
            <p:ph idx="1"/>
          </p:nvPr>
        </p:nvSpPr>
        <p:spPr>
          <a:xfrm>
            <a:off x="457200" y="1268760"/>
            <a:ext cx="8229600" cy="4857403"/>
          </a:xfrm>
          <a:solidFill>
            <a:srgbClr val="92D050"/>
          </a:solidFill>
        </p:spPr>
        <p:txBody>
          <a:bodyPr/>
          <a:lstStyle/>
          <a:p>
            <a:pPr marL="0" indent="0">
              <a:buNone/>
            </a:pPr>
            <a:r>
              <a:rPr lang="ar-EG" dirty="0" smtClean="0"/>
              <a:t>ملحقات القناة الهضمية :</a:t>
            </a:r>
          </a:p>
          <a:p>
            <a:pPr marL="0" indent="0">
              <a:buNone/>
            </a:pPr>
            <a:r>
              <a:rPr lang="ar-EG" dirty="0" smtClean="0"/>
              <a:t>1- الزوائد الأعورية :</a:t>
            </a:r>
          </a:p>
          <a:p>
            <a:pPr marL="0" indent="0">
              <a:buNone/>
            </a:pPr>
            <a:r>
              <a:rPr lang="ar-EG" dirty="0" smtClean="0"/>
              <a:t>عبارة عن مجموعة من الزوائد التى توجد فى المنطقة بين القناة الهضمية الأمامية والوسطى وهى تقوم بامتصاص الدهن ونواتج تحلله والكوليسترول والاسترات الأليفاتية التى تنتج عن تحلله ، أيضاً تقوم بامتصاص الجلوكوز فى الصرصار </a:t>
            </a:r>
            <a:r>
              <a:rPr lang="en-US" dirty="0" err="1" smtClean="0"/>
              <a:t>Periplaneta</a:t>
            </a:r>
            <a:r>
              <a:rPr lang="en-US" dirty="0" smtClean="0"/>
              <a:t> </a:t>
            </a:r>
            <a:r>
              <a:rPr lang="ar-EG" dirty="0" smtClean="0"/>
              <a:t>والجراد </a:t>
            </a:r>
            <a:r>
              <a:rPr lang="en-US" dirty="0" err="1" smtClean="0"/>
              <a:t>Schistocerca</a:t>
            </a:r>
            <a:r>
              <a:rPr lang="en-US" dirty="0" smtClean="0"/>
              <a:t> . </a:t>
            </a:r>
            <a:r>
              <a:rPr lang="ar-EG" dirty="0" smtClean="0"/>
              <a:t>أيضاً لها وظيفة إفرازية ميل طلائية المعى الوسطى.</a:t>
            </a:r>
          </a:p>
          <a:p>
            <a:pPr marL="0" indent="0">
              <a:buNone/>
            </a:pPr>
            <a:endParaRPr lang="ar-EG" dirty="0"/>
          </a:p>
        </p:txBody>
      </p:sp>
    </p:spTree>
    <p:extLst>
      <p:ext uri="{BB962C8B-B14F-4D97-AF65-F5344CB8AC3E}">
        <p14:creationId xmlns:p14="http://schemas.microsoft.com/office/powerpoint/2010/main" val="76926629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8058"/>
          </a:xfrm>
        </p:spPr>
        <p:txBody>
          <a:bodyPr>
            <a:normAutofit fontScale="90000"/>
          </a:bodyPr>
          <a:lstStyle/>
          <a:p>
            <a:endParaRPr lang="ar-EG" dirty="0"/>
          </a:p>
        </p:txBody>
      </p:sp>
      <p:sp>
        <p:nvSpPr>
          <p:cNvPr id="3" name="Content Placeholder 2"/>
          <p:cNvSpPr>
            <a:spLocks noGrp="1"/>
          </p:cNvSpPr>
          <p:nvPr>
            <p:ph idx="1"/>
          </p:nvPr>
        </p:nvSpPr>
        <p:spPr>
          <a:xfrm>
            <a:off x="457200" y="908720"/>
            <a:ext cx="8229600" cy="5544616"/>
          </a:xfrm>
          <a:solidFill>
            <a:srgbClr val="92D050"/>
          </a:solidFill>
        </p:spPr>
        <p:txBody>
          <a:bodyPr>
            <a:normAutofit fontScale="85000" lnSpcReduction="20000"/>
          </a:bodyPr>
          <a:lstStyle/>
          <a:p>
            <a:pPr marL="0" indent="0">
              <a:buNone/>
            </a:pPr>
            <a:r>
              <a:rPr lang="ar-EG" dirty="0" smtClean="0"/>
              <a:t>2- أنابيب ملبيجـى :</a:t>
            </a:r>
          </a:p>
          <a:p>
            <a:pPr marL="0" indent="0">
              <a:buNone/>
            </a:pPr>
            <a:r>
              <a:rPr lang="ar-EG" dirty="0" smtClean="0"/>
              <a:t>عبارة عن زوائد تشبه الزوائد السابقة وتوجد بين المعى الوسطى والمعى الخلفية. وهى الأعضاء الرئيسية فى الإخراج وعلى الرغم من ذلك وأيضاً على الرغم من أن إفرازاتها لا تختلط عادة بمحتويات المعى الوسطى وأنها لا تحتوى على إنزيمات هاضمة فقد شوهدت فى الخنفستين </a:t>
            </a:r>
            <a:r>
              <a:rPr lang="en-US" dirty="0" err="1" smtClean="0"/>
              <a:t>Ganaptor</a:t>
            </a:r>
            <a:r>
              <a:rPr lang="en-US" dirty="0" smtClean="0"/>
              <a:t> </a:t>
            </a:r>
            <a:r>
              <a:rPr lang="ar-EG" dirty="0" smtClean="0"/>
              <a:t>و </a:t>
            </a:r>
            <a:r>
              <a:rPr lang="en-US" dirty="0" err="1" smtClean="0"/>
              <a:t>Necrophorus</a:t>
            </a:r>
            <a:r>
              <a:rPr lang="en-US" dirty="0" smtClean="0"/>
              <a:t> </a:t>
            </a:r>
            <a:r>
              <a:rPr lang="ar-EG" dirty="0" smtClean="0"/>
              <a:t>وبعض حشرات مستقيمة الأجنحة أن فى إفرازات ملبيجى ما يسهل هضم البروتين بواسطة إنزيمات المعى الوسطى. وتفسير ذلك أنه بالرغم من أن أنابيب ملبيجى لا تفرز </a:t>
            </a:r>
            <a:r>
              <a:rPr lang="en-US" dirty="0" smtClean="0"/>
              <a:t>Proteinase </a:t>
            </a:r>
            <a:r>
              <a:rPr lang="ar-EG" dirty="0" smtClean="0"/>
              <a:t>فهى تشتمل على كميات مختلفة من الـ </a:t>
            </a:r>
            <a:r>
              <a:rPr lang="en-US" dirty="0" err="1" smtClean="0"/>
              <a:t>Pepidase</a:t>
            </a:r>
            <a:r>
              <a:rPr lang="en-US" dirty="0" smtClean="0"/>
              <a:t> </a:t>
            </a:r>
            <a:r>
              <a:rPr lang="ar-EG" dirty="0" smtClean="0"/>
              <a:t>وعلى الأخص الـ </a:t>
            </a:r>
            <a:r>
              <a:rPr lang="en-US" dirty="0" err="1" smtClean="0"/>
              <a:t>dipeptidase</a:t>
            </a:r>
            <a:r>
              <a:rPr lang="en-US" dirty="0" smtClean="0"/>
              <a:t> </a:t>
            </a:r>
            <a:r>
              <a:rPr lang="ar-EG" dirty="0" smtClean="0"/>
              <a:t>ولذا اعتبرت أنابيب ملبيجى فى بعض الحشرات أن لها بعض صفات ووظائف المعى الوسطى.</a:t>
            </a:r>
          </a:p>
          <a:p>
            <a:pPr marL="0" indent="0">
              <a:buNone/>
            </a:pPr>
            <a:r>
              <a:rPr lang="ar-EG" dirty="0" smtClean="0"/>
              <a:t>3- الغدد اللعابية </a:t>
            </a:r>
            <a:r>
              <a:rPr lang="en-US" dirty="0" smtClean="0"/>
              <a:t>Salivary glands </a:t>
            </a:r>
          </a:p>
          <a:p>
            <a:pPr marL="0" indent="0">
              <a:buNone/>
            </a:pPr>
            <a:r>
              <a:rPr lang="ar-EG" dirty="0" smtClean="0"/>
              <a:t>تمتلك معظم الحشرات غدداً لعابية وفى بعض الأحيان كما هو الحال فى الحشرات عديمة الأجنحة وفى نحل العسل يوجد أنواع عدة منها والتى ربما تختلف فى وظائفها وهى تفتح فى منطقة الفم.</a:t>
            </a:r>
          </a:p>
          <a:p>
            <a:pPr marL="0" indent="0">
              <a:buNone/>
            </a:pPr>
            <a:endParaRPr lang="ar-EG" dirty="0"/>
          </a:p>
        </p:txBody>
      </p:sp>
    </p:spTree>
    <p:extLst>
      <p:ext uri="{BB962C8B-B14F-4D97-AF65-F5344CB8AC3E}">
        <p14:creationId xmlns:p14="http://schemas.microsoft.com/office/powerpoint/2010/main" val="153149573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92D050"/>
          </a:solidFill>
        </p:spPr>
        <p:txBody>
          <a:bodyPr>
            <a:normAutofit/>
          </a:bodyPr>
          <a:lstStyle/>
          <a:p>
            <a:pPr algn="r"/>
            <a:r>
              <a:rPr lang="ar-EG" sz="3600" b="1" i="1" dirty="0" smtClean="0"/>
              <a:t>ثانيا الجهاز الدوري :-</a:t>
            </a:r>
            <a:r>
              <a:rPr lang="en-US" sz="3600" b="1" i="1" dirty="0" smtClean="0"/>
              <a:t>The Circulatory System</a:t>
            </a:r>
            <a:endParaRPr lang="ar-EG" sz="3600" b="1" i="1" dirty="0"/>
          </a:p>
        </p:txBody>
      </p:sp>
      <p:sp>
        <p:nvSpPr>
          <p:cNvPr id="3" name="Content Placeholder 2"/>
          <p:cNvSpPr>
            <a:spLocks noGrp="1"/>
          </p:cNvSpPr>
          <p:nvPr>
            <p:ph idx="1"/>
          </p:nvPr>
        </p:nvSpPr>
        <p:spPr>
          <a:xfrm>
            <a:off x="457200" y="1600200"/>
            <a:ext cx="8229600" cy="4781128"/>
          </a:xfrm>
          <a:solidFill>
            <a:srgbClr val="92D050"/>
          </a:solidFill>
        </p:spPr>
        <p:txBody>
          <a:bodyPr>
            <a:normAutofit fontScale="85000" lnSpcReduction="20000"/>
          </a:bodyPr>
          <a:lstStyle/>
          <a:p>
            <a:pPr marL="0" indent="0">
              <a:buNone/>
            </a:pPr>
            <a:r>
              <a:rPr lang="ar-EG" dirty="0" smtClean="0"/>
              <a:t>يشغل الجهاز الدوري تجويف مفرد يعرف بالتجويف الدموى </a:t>
            </a:r>
            <a:r>
              <a:rPr lang="en-US" dirty="0" err="1" smtClean="0"/>
              <a:t>heamocoal</a:t>
            </a:r>
            <a:r>
              <a:rPr lang="en-US" dirty="0" smtClean="0"/>
              <a:t> </a:t>
            </a:r>
            <a:r>
              <a:rPr lang="ar-EG" dirty="0" smtClean="0"/>
              <a:t>حيث تسبح فيه كل أنسجة الحشرة بحرية تامة والجهاز الدورى فى الحشرات من النوع المفتوح </a:t>
            </a:r>
            <a:r>
              <a:rPr lang="en-US" dirty="0" smtClean="0"/>
              <a:t>Open system </a:t>
            </a:r>
            <a:r>
              <a:rPr lang="ar-EG" dirty="0" smtClean="0"/>
              <a:t>حيث يتم دوران الدم فيه عن طريق نشاط الوعاء الظهرى الطولى </a:t>
            </a:r>
            <a:r>
              <a:rPr lang="en-US" dirty="0" smtClean="0"/>
              <a:t>The dorsal vessel </a:t>
            </a:r>
            <a:r>
              <a:rPr lang="ar-EG" dirty="0" smtClean="0"/>
              <a:t>الذى يجرى على طول الخط الوسطى لظهر الحشرة ويعرف الجزء الخلفى منه بالقلب </a:t>
            </a:r>
            <a:r>
              <a:rPr lang="en-US" dirty="0" smtClean="0"/>
              <a:t>heart </a:t>
            </a:r>
            <a:r>
              <a:rPr lang="ar-EG" dirty="0" smtClean="0"/>
              <a:t>وهو العضو النابض فى هذا الوعاء ويزود بعدد من الفتحات ذات الصمامات تعرف بالفتحات الأذينية أو مداخل الدم </a:t>
            </a:r>
            <a:r>
              <a:rPr lang="en-US" dirty="0" smtClean="0"/>
              <a:t>Incurrent </a:t>
            </a:r>
            <a:r>
              <a:rPr lang="en-US" dirty="0" err="1" smtClean="0"/>
              <a:t>ostia</a:t>
            </a:r>
            <a:r>
              <a:rPr lang="en-US" dirty="0" smtClean="0"/>
              <a:t> </a:t>
            </a:r>
            <a:r>
              <a:rPr lang="ar-EG" dirty="0" smtClean="0"/>
              <a:t>عن طريقها يدخل الدم إلى القلب – حيث أنه عندما تنبسط عضلات القلب فإن الدم يمر داخله خلال هذه الفتحات ذات الصمامات . . بينما فى حالة انقباض القلب والذى يكون من الخلف إلى الأمام فإن الدم يتم ضخه من الخلف إلى الأمام ثم إلى الخارج عبر الأورطى وينحصر وجود القلب غالباً فى منطقة البطن ولكنه قد يمتد إلى الأمام فى منطقة الصدر الأمامى.</a:t>
            </a:r>
          </a:p>
          <a:p>
            <a:pPr marL="0" indent="0">
              <a:buNone/>
            </a:pPr>
            <a:endParaRPr lang="ar-EG" dirty="0"/>
          </a:p>
        </p:txBody>
      </p:sp>
    </p:spTree>
    <p:extLst>
      <p:ext uri="{BB962C8B-B14F-4D97-AF65-F5344CB8AC3E}">
        <p14:creationId xmlns:p14="http://schemas.microsoft.com/office/powerpoint/2010/main" val="333599749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90066"/>
          </a:xfrm>
        </p:spPr>
        <p:txBody>
          <a:bodyPr>
            <a:normAutofit fontScale="90000"/>
          </a:bodyPr>
          <a:lstStyle/>
          <a:p>
            <a:endParaRPr lang="ar-EG" dirty="0"/>
          </a:p>
        </p:txBody>
      </p:sp>
      <p:sp>
        <p:nvSpPr>
          <p:cNvPr id="3" name="Content Placeholder 2"/>
          <p:cNvSpPr>
            <a:spLocks noGrp="1"/>
          </p:cNvSpPr>
          <p:nvPr>
            <p:ph idx="1"/>
          </p:nvPr>
        </p:nvSpPr>
        <p:spPr>
          <a:xfrm>
            <a:off x="457200" y="1124744"/>
            <a:ext cx="8229600" cy="5256584"/>
          </a:xfrm>
          <a:solidFill>
            <a:srgbClr val="92D050"/>
          </a:solidFill>
        </p:spPr>
        <p:txBody>
          <a:bodyPr>
            <a:normAutofit fontScale="92500" lnSpcReduction="10000"/>
          </a:bodyPr>
          <a:lstStyle/>
          <a:p>
            <a:pPr marL="0" indent="0">
              <a:buNone/>
            </a:pPr>
            <a:r>
              <a:rPr lang="ar-EG" dirty="0" smtClean="0"/>
              <a:t>ويختلف عدد حجرات القلب من غرفة واحدة كما فى بعض حوريات الرعاش </a:t>
            </a:r>
            <a:r>
              <a:rPr lang="en-US" dirty="0" err="1" smtClean="0"/>
              <a:t>anisopaeschna</a:t>
            </a:r>
            <a:r>
              <a:rPr lang="en-US" dirty="0" smtClean="0"/>
              <a:t> </a:t>
            </a:r>
            <a:r>
              <a:rPr lang="ar-EG" dirty="0" smtClean="0"/>
              <a:t>إلى خمس حجرات فى الحشرات غشائية الأجنحة ذات الزبان </a:t>
            </a:r>
            <a:r>
              <a:rPr lang="en-US" dirty="0" smtClean="0"/>
              <a:t>aculeate </a:t>
            </a:r>
            <a:r>
              <a:rPr lang="ar-EG" dirty="0" smtClean="0"/>
              <a:t>إلى 12 حجرة كما فى رتبة </a:t>
            </a:r>
            <a:r>
              <a:rPr lang="en-US" dirty="0" err="1" smtClean="0"/>
              <a:t>Dictyoptera</a:t>
            </a:r>
            <a:r>
              <a:rPr lang="en-US" dirty="0" smtClean="0"/>
              <a:t>.</a:t>
            </a:r>
          </a:p>
          <a:p>
            <a:pPr marL="0" indent="0">
              <a:buNone/>
            </a:pPr>
            <a:r>
              <a:rPr lang="ar-EG" dirty="0" smtClean="0"/>
              <a:t>أى أن للحشرات جهاز دورى مفتوح ويحتل الدم تجويف الجسم المسمى </a:t>
            </a:r>
            <a:r>
              <a:rPr lang="en-US" dirty="0" err="1" smtClean="0"/>
              <a:t>Haemocoel</a:t>
            </a:r>
            <a:r>
              <a:rPr lang="en-US" dirty="0" smtClean="0"/>
              <a:t> </a:t>
            </a:r>
            <a:r>
              <a:rPr lang="ar-EG" dirty="0" smtClean="0"/>
              <a:t>ويغمر كل الأعضاء والأنسجة ويوزع الدم غالباً بواسطة وعاء ظهرى طولى يقع ظهرياً فيما يسمى بالجيب حول قلبى </a:t>
            </a:r>
            <a:r>
              <a:rPr lang="en-US" dirty="0" smtClean="0"/>
              <a:t>D. pericardial sinus </a:t>
            </a:r>
            <a:r>
              <a:rPr lang="ar-EG" dirty="0" smtClean="0"/>
              <a:t>يفصله عن بقية تجويف الجسم الحاجز الظهرى </a:t>
            </a:r>
            <a:r>
              <a:rPr lang="en-US" dirty="0" err="1" smtClean="0"/>
              <a:t>dorsial</a:t>
            </a:r>
            <a:r>
              <a:rPr lang="en-US" dirty="0" smtClean="0"/>
              <a:t> diaphragm </a:t>
            </a:r>
            <a:r>
              <a:rPr lang="ar-EG" dirty="0" smtClean="0"/>
              <a:t>وفى بعض الأحيان يوجد حجاب حاجز بطنى </a:t>
            </a:r>
            <a:r>
              <a:rPr lang="en-US" dirty="0" smtClean="0"/>
              <a:t>ventral </a:t>
            </a:r>
            <a:r>
              <a:rPr lang="en-US" dirty="0" err="1" smtClean="0"/>
              <a:t>diaphagm</a:t>
            </a:r>
            <a:r>
              <a:rPr lang="en-US" dirty="0" smtClean="0"/>
              <a:t> </a:t>
            </a:r>
            <a:r>
              <a:rPr lang="ar-EG" dirty="0" smtClean="0"/>
              <a:t>فوق الحبل العصبى يفصل جيب بطنى حول عصبى </a:t>
            </a:r>
            <a:r>
              <a:rPr lang="en-US" dirty="0" smtClean="0"/>
              <a:t>V. </a:t>
            </a:r>
            <a:r>
              <a:rPr lang="en-US" dirty="0" err="1" smtClean="0"/>
              <a:t>rperineural</a:t>
            </a:r>
            <a:r>
              <a:rPr lang="en-US" dirty="0" smtClean="0"/>
              <a:t> </a:t>
            </a:r>
            <a:r>
              <a:rPr lang="ar-EG" dirty="0" smtClean="0"/>
              <a:t>عن الجيب الوسطى الحول حشوى </a:t>
            </a:r>
            <a:r>
              <a:rPr lang="en-US" dirty="0" err="1" smtClean="0"/>
              <a:t>Periciscera</a:t>
            </a:r>
            <a:r>
              <a:rPr lang="en-US" dirty="0" smtClean="0"/>
              <a:t>; s. . </a:t>
            </a:r>
          </a:p>
          <a:p>
            <a:pPr marL="0" indent="0">
              <a:buNone/>
            </a:pPr>
            <a:endParaRPr lang="ar-EG" dirty="0"/>
          </a:p>
        </p:txBody>
      </p:sp>
    </p:spTree>
    <p:extLst>
      <p:ext uri="{BB962C8B-B14F-4D97-AF65-F5344CB8AC3E}">
        <p14:creationId xmlns:p14="http://schemas.microsoft.com/office/powerpoint/2010/main" val="8602110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92D050"/>
          </a:solidFill>
        </p:spPr>
        <p:txBody>
          <a:bodyPr>
            <a:normAutofit fontScale="90000"/>
          </a:bodyPr>
          <a:lstStyle/>
          <a:p>
            <a:r>
              <a:rPr lang="ar-EG" dirty="0" smtClean="0"/>
              <a:t>اولاالجهاز </a:t>
            </a:r>
            <a:r>
              <a:rPr lang="ar-EG" dirty="0" smtClean="0"/>
              <a:t>الهضمى فى الحشرات</a:t>
            </a:r>
            <a:br>
              <a:rPr lang="ar-EG" dirty="0" smtClean="0"/>
            </a:br>
            <a:r>
              <a:rPr lang="en-US" dirty="0" smtClean="0"/>
              <a:t>Digestive system in insects </a:t>
            </a:r>
            <a:endParaRPr lang="ar-EG" dirty="0"/>
          </a:p>
        </p:txBody>
      </p:sp>
      <p:sp>
        <p:nvSpPr>
          <p:cNvPr id="3" name="Content Placeholder 2"/>
          <p:cNvSpPr>
            <a:spLocks noGrp="1"/>
          </p:cNvSpPr>
          <p:nvPr>
            <p:ph idx="1"/>
          </p:nvPr>
        </p:nvSpPr>
        <p:spPr>
          <a:solidFill>
            <a:srgbClr val="92D050"/>
          </a:solidFill>
        </p:spPr>
        <p:txBody>
          <a:bodyPr>
            <a:normAutofit fontScale="92500" lnSpcReduction="20000"/>
          </a:bodyPr>
          <a:lstStyle/>
          <a:p>
            <a:r>
              <a:rPr lang="ar-EG" dirty="0" smtClean="0"/>
              <a:t>ليس هناك من المواد العضوية ما لا تتغذى عليه الحشرات. فأجزاء الفم قد أعدت فى المجاميع المختلفة ، لتناول الأغذية أينما كانت ومهما كانت. وبالتالى أيضاً نجد أن الجهاز الهضمى كثير التحور ، فنجد أنه فى بعض الحشرات قد تلائم مع الغذاء السائل المخفف الذى تأخذه بإفراط. وفى البعض الآخر يعمل على الحفاظ على كل جزىء ماء وفى البعض يقوم فقط بهضم الأنواع البسيطة من السكريات وفى البعض له القدرة على هضم المواد النيتروجينية المعقدة أو هضم الكربوهيدرات المعقدة مثل السليلوز.</a:t>
            </a:r>
          </a:p>
          <a:p>
            <a:r>
              <a:rPr lang="ar-EG" dirty="0" smtClean="0"/>
              <a:t>ويتكون الجهاز الهضمى فى الحشرات من القناة الهضمية وملحقاتها.</a:t>
            </a:r>
          </a:p>
          <a:p>
            <a:endParaRPr lang="ar-EG" dirty="0"/>
          </a:p>
        </p:txBody>
      </p:sp>
    </p:spTree>
    <p:extLst>
      <p:ext uri="{BB962C8B-B14F-4D97-AF65-F5344CB8AC3E}">
        <p14:creationId xmlns:p14="http://schemas.microsoft.com/office/powerpoint/2010/main" val="176205434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90066"/>
          </a:xfrm>
        </p:spPr>
        <p:txBody>
          <a:bodyPr>
            <a:normAutofit fontScale="90000"/>
          </a:bodyPr>
          <a:lstStyle/>
          <a:p>
            <a:endParaRPr lang="ar-EG" dirty="0"/>
          </a:p>
        </p:txBody>
      </p:sp>
      <p:sp>
        <p:nvSpPr>
          <p:cNvPr id="3" name="Content Placeholder 2"/>
          <p:cNvSpPr>
            <a:spLocks noGrp="1"/>
          </p:cNvSpPr>
          <p:nvPr>
            <p:ph idx="1"/>
          </p:nvPr>
        </p:nvSpPr>
        <p:spPr>
          <a:xfrm>
            <a:off x="457200" y="1124744"/>
            <a:ext cx="8229600" cy="5472608"/>
          </a:xfrm>
          <a:solidFill>
            <a:srgbClr val="92D050"/>
          </a:solidFill>
        </p:spPr>
        <p:txBody>
          <a:bodyPr>
            <a:normAutofit fontScale="85000" lnSpcReduction="20000"/>
          </a:bodyPr>
          <a:lstStyle/>
          <a:p>
            <a:pPr marL="0" indent="0">
              <a:buNone/>
            </a:pPr>
            <a:r>
              <a:rPr lang="ar-EG" dirty="0" smtClean="0"/>
              <a:t>الوعاء الظهرى </a:t>
            </a:r>
            <a:r>
              <a:rPr lang="en-US" dirty="0" smtClean="0"/>
              <a:t>Dorsal vessel </a:t>
            </a:r>
          </a:p>
          <a:p>
            <a:pPr marL="0" indent="0">
              <a:buNone/>
            </a:pPr>
            <a:r>
              <a:rPr lang="ar-EG" dirty="0" smtClean="0"/>
              <a:t>يقع تحت الترجات مباشرة ممتداً على طول الجسم بأكمله تقريباً وينقسم إلى عضو نابض خلفى (القلب) </a:t>
            </a:r>
            <a:r>
              <a:rPr lang="en-US" dirty="0" smtClean="0"/>
              <a:t>heart </a:t>
            </a:r>
            <a:r>
              <a:rPr lang="ar-EG" dirty="0" smtClean="0"/>
              <a:t>وجزء أمامى (أورطه </a:t>
            </a:r>
            <a:r>
              <a:rPr lang="en-US" dirty="0" err="1" smtClean="0"/>
              <a:t>Oarta</a:t>
            </a:r>
            <a:r>
              <a:rPr lang="en-US" dirty="0" smtClean="0"/>
              <a:t>) </a:t>
            </a:r>
            <a:r>
              <a:rPr lang="ar-EG" dirty="0" smtClean="0"/>
              <a:t>وهو مفتوح من الأمام ومغلق من الخلف باستثناء حوريات ذبابة مايو وجدرانه منقضبة على طولها تتكون أساساً من طبقة واحدة من الخلايا – يمكن تمييز لوينات عضلية بها – وتحاط من الداخل والخارج بغشاء يشبه غشاء العضلات </a:t>
            </a:r>
            <a:r>
              <a:rPr lang="en-US" dirty="0" smtClean="0"/>
              <a:t>Sarcolemma.</a:t>
            </a:r>
          </a:p>
          <a:p>
            <a:pPr marL="0" indent="0">
              <a:buNone/>
            </a:pPr>
            <a:r>
              <a:rPr lang="ar-EG" dirty="0" smtClean="0"/>
              <a:t>يختلف عدد حجرات القلب من غرفة واحدة كما فى بعض حوريات الرعاش </a:t>
            </a:r>
            <a:r>
              <a:rPr lang="en-US" dirty="0" err="1" smtClean="0"/>
              <a:t>anisop-aescha</a:t>
            </a:r>
            <a:r>
              <a:rPr lang="en-US" dirty="0" smtClean="0"/>
              <a:t> </a:t>
            </a:r>
            <a:r>
              <a:rPr lang="ar-EG" dirty="0" smtClean="0"/>
              <a:t>إلى خمس حجرات فى الحشرات الغشائية الأجنحة ذات الزبان </a:t>
            </a:r>
            <a:r>
              <a:rPr lang="en-US" dirty="0" smtClean="0"/>
              <a:t>aculeate </a:t>
            </a:r>
            <a:r>
              <a:rPr lang="ar-EG" dirty="0" smtClean="0"/>
              <a:t>إلى 12 حجرة كما فى رتبة </a:t>
            </a:r>
            <a:r>
              <a:rPr lang="en-US" dirty="0" err="1" smtClean="0"/>
              <a:t>Dictyoptera</a:t>
            </a:r>
            <a:r>
              <a:rPr lang="en-US" dirty="0" smtClean="0"/>
              <a:t> .</a:t>
            </a:r>
          </a:p>
          <a:p>
            <a:pPr marL="0" indent="0">
              <a:buNone/>
            </a:pPr>
            <a:r>
              <a:rPr lang="ar-EG" dirty="0" smtClean="0"/>
              <a:t>فى أغلب الحشرات يشكل القلب أنبوبة متصلة  تنقسم إلى غرف ، يوجد فتحات جانبية فى جدار القلب تسمى </a:t>
            </a:r>
            <a:r>
              <a:rPr lang="en-US" dirty="0" smtClean="0"/>
              <a:t>Ostia </a:t>
            </a:r>
            <a:r>
              <a:rPr lang="ar-EG" dirty="0" smtClean="0"/>
              <a:t>منها ما هو بصمامات </a:t>
            </a:r>
            <a:r>
              <a:rPr lang="en-US" dirty="0" smtClean="0"/>
              <a:t>valves </a:t>
            </a:r>
            <a:r>
              <a:rPr lang="ar-EG" dirty="0" smtClean="0"/>
              <a:t>وتعرف بالفتحات الدخولية </a:t>
            </a:r>
            <a:r>
              <a:rPr lang="en-US" dirty="0" smtClean="0"/>
              <a:t>Incurrent </a:t>
            </a:r>
            <a:r>
              <a:rPr lang="en-US" dirty="0" err="1" smtClean="0"/>
              <a:t>ostia</a:t>
            </a:r>
            <a:r>
              <a:rPr lang="en-US" dirty="0" smtClean="0"/>
              <a:t> </a:t>
            </a:r>
            <a:r>
              <a:rPr lang="ar-EG" dirty="0" smtClean="0"/>
              <a:t>والبعض ليس له صمامات وتعرف بالفتحة الخروجية </a:t>
            </a:r>
            <a:r>
              <a:rPr lang="en-US" dirty="0" err="1" smtClean="0"/>
              <a:t>Excurrent</a:t>
            </a:r>
            <a:r>
              <a:rPr lang="en-US" dirty="0" smtClean="0"/>
              <a:t>, O</a:t>
            </a:r>
            <a:endParaRPr lang="ar-EG" dirty="0"/>
          </a:p>
        </p:txBody>
      </p:sp>
    </p:spTree>
    <p:extLst>
      <p:ext uri="{BB962C8B-B14F-4D97-AF65-F5344CB8AC3E}">
        <p14:creationId xmlns:p14="http://schemas.microsoft.com/office/powerpoint/2010/main" val="176688116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90066"/>
          </a:xfrm>
        </p:spPr>
        <p:txBody>
          <a:bodyPr>
            <a:normAutofit fontScale="90000"/>
          </a:bodyPr>
          <a:lstStyle/>
          <a:p>
            <a:endParaRPr lang="ar-EG" dirty="0"/>
          </a:p>
        </p:txBody>
      </p:sp>
      <p:sp>
        <p:nvSpPr>
          <p:cNvPr id="3" name="Content Placeholder 2"/>
          <p:cNvSpPr>
            <a:spLocks noGrp="1"/>
          </p:cNvSpPr>
          <p:nvPr>
            <p:ph idx="1"/>
          </p:nvPr>
        </p:nvSpPr>
        <p:spPr>
          <a:xfrm>
            <a:off x="457200" y="1052736"/>
            <a:ext cx="8229600" cy="5328592"/>
          </a:xfrm>
          <a:solidFill>
            <a:srgbClr val="92D050"/>
          </a:solidFill>
        </p:spPr>
        <p:txBody>
          <a:bodyPr>
            <a:normAutofit fontScale="92500" lnSpcReduction="10000"/>
          </a:bodyPr>
          <a:lstStyle/>
          <a:p>
            <a:pPr marL="0" indent="0">
              <a:buNone/>
            </a:pPr>
            <a:r>
              <a:rPr lang="ar-EG" dirty="0" smtClean="0"/>
              <a:t>الفتحات الدخولية : جانبية وقد يوجد منها عدد فى منطقة البطن وعدد آخر فى الصدر ويختلف عددها باختلاف الحشرات وعدد حجرات القلب غلا أنه فى حالة حشرة </a:t>
            </a:r>
            <a:r>
              <a:rPr lang="en-US" dirty="0" err="1" smtClean="0"/>
              <a:t>aeschna</a:t>
            </a:r>
            <a:r>
              <a:rPr lang="en-US" dirty="0" smtClean="0"/>
              <a:t> (</a:t>
            </a:r>
            <a:r>
              <a:rPr lang="en-US" dirty="0" err="1" smtClean="0"/>
              <a:t>Odonat-anisoptera</a:t>
            </a:r>
            <a:r>
              <a:rPr lang="en-US" dirty="0" smtClean="0"/>
              <a:t>) </a:t>
            </a:r>
            <a:r>
              <a:rPr lang="ar-EG" dirty="0" smtClean="0"/>
              <a:t>فالقلب حجرة واحدة ولكنها بزوجين من الفتحات – الشفاة الأمامية والخلفية لكل فتحة منعكسة إلى داخل القلب لتشكل صمام يسمح بدخول الدم إلى القلب أثناء استرخاء القلب </a:t>
            </a:r>
            <a:r>
              <a:rPr lang="en-US" dirty="0" smtClean="0"/>
              <a:t>Diastole </a:t>
            </a:r>
            <a:r>
              <a:rPr lang="ar-EG" dirty="0" smtClean="0"/>
              <a:t>ويمنعه من الخروج ثانية أثناء الانقباض </a:t>
            </a:r>
            <a:r>
              <a:rPr lang="en-US" dirty="0" smtClean="0"/>
              <a:t>Systole </a:t>
            </a:r>
            <a:r>
              <a:rPr lang="ar-EG" dirty="0" smtClean="0"/>
              <a:t>كما فى حشرة (</a:t>
            </a:r>
            <a:r>
              <a:rPr lang="en-US" dirty="0" err="1" smtClean="0"/>
              <a:t>Diptera</a:t>
            </a:r>
            <a:r>
              <a:rPr lang="en-US" dirty="0" smtClean="0"/>
              <a:t>) </a:t>
            </a:r>
            <a:r>
              <a:rPr lang="en-US" dirty="0" err="1" smtClean="0"/>
              <a:t>Corethra</a:t>
            </a:r>
            <a:r>
              <a:rPr lang="en-US" dirty="0" smtClean="0"/>
              <a:t> </a:t>
            </a:r>
            <a:r>
              <a:rPr lang="ar-EG" dirty="0" smtClean="0"/>
              <a:t>وقد تأخذ إحدى شفتى الفتحة وعادة الخلفية شكل ثنية تتجه إلى داخل فراغ القلب عند دخول الدم والاتساع – وملتصق بجدار القلب وتقفل الفتحات عند الانقباض فتمنع هروب الدم إلى خارج القلب ولكنها لا تمنع مرور الدم إلى الوراء كما فى عذارى الحرير.</a:t>
            </a:r>
          </a:p>
          <a:p>
            <a:pPr marL="0" indent="0">
              <a:buNone/>
            </a:pPr>
            <a:endParaRPr lang="ar-EG" dirty="0"/>
          </a:p>
        </p:txBody>
      </p:sp>
    </p:spTree>
    <p:extLst>
      <p:ext uri="{BB962C8B-B14F-4D97-AF65-F5344CB8AC3E}">
        <p14:creationId xmlns:p14="http://schemas.microsoft.com/office/powerpoint/2010/main" val="81862015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4082"/>
          </a:xfrm>
        </p:spPr>
        <p:txBody>
          <a:bodyPr>
            <a:normAutofit fontScale="90000"/>
          </a:bodyPr>
          <a:lstStyle/>
          <a:p>
            <a:endParaRPr lang="ar-EG" dirty="0"/>
          </a:p>
        </p:txBody>
      </p:sp>
      <p:sp>
        <p:nvSpPr>
          <p:cNvPr id="3" name="Content Placeholder 2"/>
          <p:cNvSpPr>
            <a:spLocks noGrp="1"/>
          </p:cNvSpPr>
          <p:nvPr>
            <p:ph idx="1"/>
          </p:nvPr>
        </p:nvSpPr>
        <p:spPr>
          <a:xfrm>
            <a:off x="467544" y="1196752"/>
            <a:ext cx="8229600" cy="5400600"/>
          </a:xfrm>
          <a:solidFill>
            <a:srgbClr val="92D050"/>
          </a:solidFill>
        </p:spPr>
        <p:txBody>
          <a:bodyPr>
            <a:normAutofit fontScale="92500" lnSpcReduction="20000"/>
          </a:bodyPr>
          <a:lstStyle/>
          <a:p>
            <a:pPr marL="0" indent="0">
              <a:buNone/>
            </a:pPr>
            <a:r>
              <a:rPr lang="ar-EG" dirty="0" smtClean="0"/>
              <a:t>الفتحات الخروجية : جانبية بطنية ينتشر هذا النوع من الفتحات فى حشرات رتب </a:t>
            </a:r>
            <a:r>
              <a:rPr lang="en-US" dirty="0" err="1" smtClean="0"/>
              <a:t>Thysanura</a:t>
            </a:r>
            <a:r>
              <a:rPr lang="en-US" dirty="0" smtClean="0"/>
              <a:t> </a:t>
            </a:r>
            <a:r>
              <a:rPr lang="en-US" dirty="0" err="1" smtClean="0"/>
              <a:t>plecoptera</a:t>
            </a:r>
            <a:r>
              <a:rPr lang="en-US" dirty="0" smtClean="0"/>
              <a:t> ، </a:t>
            </a:r>
            <a:r>
              <a:rPr lang="en-US" dirty="0" err="1" smtClean="0"/>
              <a:t>Orthoptera</a:t>
            </a:r>
            <a:r>
              <a:rPr lang="en-US" dirty="0" smtClean="0"/>
              <a:t> </a:t>
            </a:r>
            <a:r>
              <a:rPr lang="ar-EG" dirty="0" smtClean="0"/>
              <a:t>وغيرها وتقع هذه الفتحات من الناحية الجانبية البطنية على جدار القلب ولا يوجد بها صمامت داخلية بل تحاط الفتحة من الخارج بحلمة اسفنجية تتكون من خلايا ذات ألياف عضلية وبذلك تكون قابلة للانقباض والانبساط. فعندما تتسع غرفة القلب </a:t>
            </a:r>
            <a:r>
              <a:rPr lang="en-US" dirty="0" err="1" smtClean="0"/>
              <a:t>Diastol</a:t>
            </a:r>
            <a:r>
              <a:rPr lang="en-US" dirty="0" smtClean="0"/>
              <a:t> </a:t>
            </a:r>
            <a:r>
              <a:rPr lang="ar-EG" dirty="0" smtClean="0"/>
              <a:t>تنبسط الفتحة وتسمح بدخول الدم ، وفى نهاية الاتساع تنقبض الألياف العضلية وتقفل الفتحة. وعند انقباض القلب ترتخى الألياف العضلية للخلايا الاسفنجية وتفتح الفتحة ويخرج الدم إلى الفراغ حول قلبى أو الجيب الحشوى.</a:t>
            </a:r>
          </a:p>
          <a:p>
            <a:pPr marL="0" indent="0">
              <a:buNone/>
            </a:pPr>
            <a:r>
              <a:rPr lang="ar-EG" dirty="0" smtClean="0"/>
              <a:t>أما بين كل غرفة والغرفة التى تليها من غرف القلب إذا كان القلب مقسم إلى غرف فتوجد فتحة عليها صمام يسمح بانتقال الدم من أحد الغرف للغرفة التى تليها ولا يحدث العكس وذلك أثناء عملية الانقباض (</a:t>
            </a:r>
            <a:r>
              <a:rPr lang="en-US" dirty="0" err="1" smtClean="0"/>
              <a:t>Systol</a:t>
            </a:r>
            <a:r>
              <a:rPr lang="en-US" dirty="0" smtClean="0"/>
              <a:t>).</a:t>
            </a:r>
          </a:p>
          <a:p>
            <a:pPr marL="0" indent="0">
              <a:buNone/>
            </a:pPr>
            <a:endParaRPr lang="ar-EG" dirty="0"/>
          </a:p>
        </p:txBody>
      </p:sp>
    </p:spTree>
    <p:extLst>
      <p:ext uri="{BB962C8B-B14F-4D97-AF65-F5344CB8AC3E}">
        <p14:creationId xmlns:p14="http://schemas.microsoft.com/office/powerpoint/2010/main" val="413363372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90066"/>
          </a:xfrm>
        </p:spPr>
        <p:txBody>
          <a:bodyPr>
            <a:normAutofit fontScale="90000"/>
          </a:bodyPr>
          <a:lstStyle/>
          <a:p>
            <a:endParaRPr lang="ar-EG" dirty="0"/>
          </a:p>
        </p:txBody>
      </p:sp>
      <p:sp>
        <p:nvSpPr>
          <p:cNvPr id="3" name="Content Placeholder 2"/>
          <p:cNvSpPr>
            <a:spLocks noGrp="1"/>
          </p:cNvSpPr>
          <p:nvPr>
            <p:ph idx="1"/>
          </p:nvPr>
        </p:nvSpPr>
        <p:spPr>
          <a:xfrm>
            <a:off x="457200" y="980728"/>
            <a:ext cx="8229600" cy="5145435"/>
          </a:xfrm>
          <a:solidFill>
            <a:srgbClr val="92D050"/>
          </a:solidFill>
        </p:spPr>
        <p:txBody>
          <a:bodyPr>
            <a:normAutofit fontScale="92500" lnSpcReduction="20000"/>
          </a:bodyPr>
          <a:lstStyle/>
          <a:p>
            <a:pPr marL="0" indent="0">
              <a:buNone/>
            </a:pPr>
            <a:r>
              <a:rPr lang="ar-EG" dirty="0" smtClean="0"/>
              <a:t>الحاجز الظهرى والعضلات المروحية</a:t>
            </a:r>
          </a:p>
          <a:p>
            <a:pPr marL="0" indent="0">
              <a:buNone/>
            </a:pPr>
            <a:r>
              <a:rPr lang="en-US" dirty="0" smtClean="0"/>
              <a:t>The dorsal diaphragm and </a:t>
            </a:r>
            <a:r>
              <a:rPr lang="en-US" dirty="0" err="1" smtClean="0"/>
              <a:t>aliform</a:t>
            </a:r>
            <a:r>
              <a:rPr lang="en-US" dirty="0" smtClean="0"/>
              <a:t> </a:t>
            </a:r>
            <a:r>
              <a:rPr lang="en-US" dirty="0" err="1" smtClean="0"/>
              <a:t>mus</a:t>
            </a:r>
            <a:endParaRPr lang="en-US" dirty="0" smtClean="0"/>
          </a:p>
          <a:p>
            <a:pPr marL="0" indent="0">
              <a:buNone/>
            </a:pPr>
            <a:r>
              <a:rPr lang="ar-EG" dirty="0" smtClean="0"/>
              <a:t>يقع الحاجز الظهرى أو الحاجز حول قلبى تحت القلب مباشرة وتتصل حافتيه بالترجة. وهو يتركب من نسيج ضام مثقب ومجاميع من ألياف عضلية مرتبة فى شكل مروحة فى كل عقلة. وتتباعد هذه الألياف عندما تقترب من القلب حيث أنها تلتحم أطرافها بجدار القلب أو تتقابل أطراف الحزمة اليمنى مع أطراف الحزمة اليسرى تحت القلب ويقع بين الألياف العضلية مجاميع من الخلايا حول قلبية وفى حالة التحام الألياف العضلية المروحية بجدار القلب تعمل على اتساع غرف القلب أثناء </a:t>
            </a:r>
            <a:r>
              <a:rPr lang="en-US" dirty="0" smtClean="0"/>
              <a:t>Diastole </a:t>
            </a:r>
            <a:r>
              <a:rPr lang="ar-EG" dirty="0" smtClean="0"/>
              <a:t>وتتقارب الأطراف الأخرى للألياف العضلية فى كل حزمة ثم تلتحم بجدار الجسم وتمثل نقطة اتصال الألياف العضلية بجدار الجسم "أصل العضلة" وهى نقطة الاتصال بالعضو الثابت. </a:t>
            </a:r>
          </a:p>
          <a:p>
            <a:pPr marL="0" indent="0">
              <a:buNone/>
            </a:pPr>
            <a:endParaRPr lang="ar-EG" dirty="0"/>
          </a:p>
        </p:txBody>
      </p:sp>
    </p:spTree>
    <p:extLst>
      <p:ext uri="{BB962C8B-B14F-4D97-AF65-F5344CB8AC3E}">
        <p14:creationId xmlns:p14="http://schemas.microsoft.com/office/powerpoint/2010/main" val="51182545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2074"/>
          </a:xfrm>
        </p:spPr>
        <p:txBody>
          <a:bodyPr>
            <a:normAutofit fontScale="90000"/>
          </a:bodyPr>
          <a:lstStyle/>
          <a:p>
            <a:endParaRPr lang="ar-EG" dirty="0"/>
          </a:p>
        </p:txBody>
      </p:sp>
      <p:sp>
        <p:nvSpPr>
          <p:cNvPr id="3" name="Content Placeholder 2"/>
          <p:cNvSpPr>
            <a:spLocks noGrp="1"/>
          </p:cNvSpPr>
          <p:nvPr>
            <p:ph idx="1"/>
          </p:nvPr>
        </p:nvSpPr>
        <p:spPr>
          <a:xfrm>
            <a:off x="457200" y="1124744"/>
            <a:ext cx="8229600" cy="5256584"/>
          </a:xfrm>
          <a:solidFill>
            <a:srgbClr val="92D050"/>
          </a:solidFill>
        </p:spPr>
        <p:txBody>
          <a:bodyPr>
            <a:normAutofit fontScale="85000" lnSpcReduction="20000"/>
          </a:bodyPr>
          <a:lstStyle/>
          <a:p>
            <a:pPr marL="0" indent="0">
              <a:buNone/>
            </a:pPr>
            <a:r>
              <a:rPr lang="ar-EG" dirty="0" smtClean="0"/>
              <a:t>الحاجز البطنى </a:t>
            </a:r>
            <a:r>
              <a:rPr lang="en-US" dirty="0" smtClean="0"/>
              <a:t>Ventral diaphragm </a:t>
            </a:r>
          </a:p>
          <a:p>
            <a:pPr marL="0" indent="0">
              <a:buNone/>
            </a:pPr>
            <a:r>
              <a:rPr lang="ar-EG" dirty="0" smtClean="0"/>
              <a:t>حاجز آخر كامل النمو يتكون من نسيج ضام ليفى مزود بألياف عضلية ويمتد هذا الحاجز عبر البطن فوق الحبل العصبى ويفصل الجيب حول العصبى عن الجيب الحشوى. ويظهر على هذا الحاجز موجات من الانقباضات العضلية تدفع الدم فى الجيب حول العصبى إلى الخلف وإلى الجانبين. وفى حشرات </a:t>
            </a:r>
            <a:r>
              <a:rPr lang="en-US" dirty="0" err="1" smtClean="0"/>
              <a:t>Libellulidae</a:t>
            </a:r>
            <a:r>
              <a:rPr lang="en-US" dirty="0" smtClean="0"/>
              <a:t> </a:t>
            </a:r>
            <a:r>
              <a:rPr lang="ar-EG" dirty="0" smtClean="0"/>
              <a:t>من الرعاشات يكون الحاجز البطنى مقعراً إلى أسفل. فعندما تنقبض عضلاته ويأخذ وضعاً مستوياً يضغط على الدم الموجود فى الجيب حول العصبى فيدفعه إلى الجيب الحشوى. وهو يشبه الحاجز الظهرى فى أنه غير كامل فيستطيع الدم أن يمر من خلاله إلى الجيب الحشوى.</a:t>
            </a:r>
          </a:p>
          <a:p>
            <a:pPr marL="0" indent="0">
              <a:buNone/>
            </a:pPr>
            <a:r>
              <a:rPr lang="ar-EG" dirty="0" smtClean="0"/>
              <a:t>ولا يمتد الحاجز البطنى فيما بعد العقدة العصبية البطنية الأخيرة ، ولا يوجد الحاجز البطنى فى الحشرات التى لا يمتد فيها الحبل العصبى فى منطقة البطن (كما فى نصفية الأجنحة وبعض غمدية الأجنحة وذات الجناحين). بينما يمتد الحبل العصبى فى منطقة البطن مع عدم وجود الحاجز البطنى فى الصراصير وبعض حشرات مستقيمة الأجنحة والنمل الأبيض.</a:t>
            </a:r>
          </a:p>
          <a:p>
            <a:pPr marL="0" indent="0">
              <a:buNone/>
            </a:pPr>
            <a:endParaRPr lang="ar-EG" dirty="0"/>
          </a:p>
        </p:txBody>
      </p:sp>
    </p:spTree>
    <p:extLst>
      <p:ext uri="{BB962C8B-B14F-4D97-AF65-F5344CB8AC3E}">
        <p14:creationId xmlns:p14="http://schemas.microsoft.com/office/powerpoint/2010/main" val="136007258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90066"/>
          </a:xfrm>
        </p:spPr>
        <p:txBody>
          <a:bodyPr>
            <a:normAutofit fontScale="90000"/>
          </a:bodyPr>
          <a:lstStyle/>
          <a:p>
            <a:endParaRPr lang="ar-EG" dirty="0"/>
          </a:p>
        </p:txBody>
      </p:sp>
      <p:sp>
        <p:nvSpPr>
          <p:cNvPr id="3" name="Content Placeholder 2"/>
          <p:cNvSpPr>
            <a:spLocks noGrp="1"/>
          </p:cNvSpPr>
          <p:nvPr>
            <p:ph idx="1"/>
          </p:nvPr>
        </p:nvSpPr>
        <p:spPr>
          <a:xfrm>
            <a:off x="457200" y="1052736"/>
            <a:ext cx="8229600" cy="5073427"/>
          </a:xfrm>
          <a:solidFill>
            <a:srgbClr val="92D050"/>
          </a:solidFill>
        </p:spPr>
        <p:txBody>
          <a:bodyPr>
            <a:normAutofit fontScale="92500" lnSpcReduction="10000"/>
          </a:bodyPr>
          <a:lstStyle/>
          <a:p>
            <a:pPr marL="0" indent="0">
              <a:buNone/>
            </a:pPr>
            <a:r>
              <a:rPr lang="ar-EG" dirty="0" smtClean="0"/>
              <a:t>الأعضاء النابضة الإضافية أو القلوب المساعدة</a:t>
            </a:r>
          </a:p>
          <a:p>
            <a:pPr marL="0" indent="0">
              <a:buNone/>
            </a:pPr>
            <a:r>
              <a:rPr lang="en-US" dirty="0" smtClean="0"/>
              <a:t>Accessory pulsatile organs or accessory heart.</a:t>
            </a:r>
          </a:p>
          <a:p>
            <a:pPr marL="0" indent="0">
              <a:buNone/>
            </a:pPr>
            <a:endParaRPr lang="en-US" dirty="0" smtClean="0"/>
          </a:p>
          <a:p>
            <a:pPr marL="0" indent="0">
              <a:buNone/>
            </a:pPr>
            <a:r>
              <a:rPr lang="ar-EG" dirty="0" smtClean="0"/>
              <a:t>من مميزات الحشرات عن الفقاريات وجود أعضاء نابضة مساعدة بالإضافة إلى القلب تتصل بالفراغ الدموى تعمل مع القلب على استمرار مرو الدم فى الأجنحة والرجل وقرون الاستشعار ويطلق على هذه الأعضاء اسم القلوب المساعدة. وهى توجد فى عقل الصدر عند قاعدة الأجنحة والأرجل وفى الرأس عند قاعدة قرن الاستشعار. وهى عبارة عن فراغات أو جيوب ذات جدر عضلية ويزود كل جيب بزوج من الصمامات وهى تنقبض وتنبسط مستقلة عن حركة انقباض وانبساط القلب.</a:t>
            </a:r>
          </a:p>
          <a:p>
            <a:pPr marL="0" indent="0">
              <a:buNone/>
            </a:pPr>
            <a:endParaRPr lang="ar-EG" dirty="0"/>
          </a:p>
        </p:txBody>
      </p:sp>
    </p:spTree>
    <p:extLst>
      <p:ext uri="{BB962C8B-B14F-4D97-AF65-F5344CB8AC3E}">
        <p14:creationId xmlns:p14="http://schemas.microsoft.com/office/powerpoint/2010/main" val="116899647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92D050"/>
          </a:solidFill>
        </p:spPr>
        <p:txBody>
          <a:bodyPr>
            <a:normAutofit fontScale="90000"/>
          </a:bodyPr>
          <a:lstStyle/>
          <a:p>
            <a:r>
              <a:rPr lang="ar-EG" dirty="0" smtClean="0"/>
              <a:t>الــدورة الدمويــة</a:t>
            </a:r>
            <a:br>
              <a:rPr lang="ar-EG" dirty="0" smtClean="0"/>
            </a:br>
            <a:r>
              <a:rPr lang="en-US" dirty="0" smtClean="0"/>
              <a:t>Circulation Of The Blood</a:t>
            </a:r>
            <a:endParaRPr lang="ar-EG" dirty="0"/>
          </a:p>
        </p:txBody>
      </p:sp>
      <p:sp>
        <p:nvSpPr>
          <p:cNvPr id="3" name="Content Placeholder 2"/>
          <p:cNvSpPr>
            <a:spLocks noGrp="1"/>
          </p:cNvSpPr>
          <p:nvPr>
            <p:ph idx="1"/>
          </p:nvPr>
        </p:nvSpPr>
        <p:spPr>
          <a:xfrm>
            <a:off x="457200" y="1600200"/>
            <a:ext cx="8229600" cy="4997152"/>
          </a:xfrm>
          <a:solidFill>
            <a:srgbClr val="92D050"/>
          </a:solidFill>
        </p:spPr>
        <p:txBody>
          <a:bodyPr>
            <a:normAutofit fontScale="85000" lnSpcReduction="10000"/>
          </a:bodyPr>
          <a:lstStyle/>
          <a:p>
            <a:pPr marL="0" indent="0">
              <a:buNone/>
            </a:pPr>
            <a:r>
              <a:rPr lang="ar-EG" dirty="0" smtClean="0"/>
              <a:t>عادة يتم دوران الدم فى الحشرة على النحو التالى :</a:t>
            </a:r>
          </a:p>
          <a:p>
            <a:pPr marL="0" indent="0">
              <a:buNone/>
            </a:pPr>
            <a:r>
              <a:rPr lang="ar-EG" dirty="0" smtClean="0"/>
              <a:t>1- يضخ الوعاء الظهرى الدم منه أثناء الانقباض </a:t>
            </a:r>
            <a:r>
              <a:rPr lang="en-US" dirty="0" smtClean="0"/>
              <a:t>Systole  </a:t>
            </a:r>
            <a:r>
              <a:rPr lang="ar-EG" dirty="0" smtClean="0"/>
              <a:t>إلى الأورطة ويخرج بعض الدم من الوعاء من خلال الفتحات الخروجية والأوعية الحلقية وأعضاء البلعمة بينما تمنع صمامات الفتحات الدخولية الدم من أن يخرج من خلالها.</a:t>
            </a:r>
          </a:p>
          <a:p>
            <a:pPr marL="0" indent="0">
              <a:buNone/>
            </a:pPr>
            <a:r>
              <a:rPr lang="ar-EG" dirty="0" smtClean="0"/>
              <a:t>2- ويسبب الدم المندفع بواسطة انقباضات القلب زيادة ضغط الدم أماماً فى الجيب حول الحشوى مما يؤدى إلى دفع الدم للسير فى اتجاه الخلف فى هذا الجيب.</a:t>
            </a:r>
          </a:p>
          <a:p>
            <a:pPr marL="0" indent="0">
              <a:buNone/>
            </a:pPr>
            <a:r>
              <a:rPr lang="ar-EG" dirty="0" smtClean="0"/>
              <a:t>3- أثناء مرور الدم إلى الخلف يتسرب أو يرشح بعض الدم إلى الجيب حول العصبى ويسير فيه فى اتجاه الخلف يساعده فى ذلك تلك الحركة التموجية للحاجز البطنى ويمد الجهاز العصبى بالدم. ويخرج الدم ثانية إلى الجيب الحشوى وهذا من خلال الفتحات الجانبية للحاجز البطنى.</a:t>
            </a:r>
          </a:p>
          <a:p>
            <a:pPr marL="0" indent="0">
              <a:buNone/>
            </a:pPr>
            <a:endParaRPr lang="ar-EG" dirty="0"/>
          </a:p>
        </p:txBody>
      </p:sp>
    </p:spTree>
    <p:extLst>
      <p:ext uri="{BB962C8B-B14F-4D97-AF65-F5344CB8AC3E}">
        <p14:creationId xmlns:p14="http://schemas.microsoft.com/office/powerpoint/2010/main" val="198063005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6090"/>
          </a:xfrm>
        </p:spPr>
        <p:txBody>
          <a:bodyPr>
            <a:normAutofit fontScale="90000"/>
          </a:bodyPr>
          <a:lstStyle/>
          <a:p>
            <a:endParaRPr lang="ar-EG" dirty="0"/>
          </a:p>
        </p:txBody>
      </p:sp>
      <p:sp>
        <p:nvSpPr>
          <p:cNvPr id="3" name="Content Placeholder 2"/>
          <p:cNvSpPr>
            <a:spLocks noGrp="1"/>
          </p:cNvSpPr>
          <p:nvPr>
            <p:ph idx="1"/>
          </p:nvPr>
        </p:nvSpPr>
        <p:spPr>
          <a:xfrm>
            <a:off x="457200" y="1268760"/>
            <a:ext cx="8229600" cy="4857403"/>
          </a:xfrm>
          <a:solidFill>
            <a:srgbClr val="92D050"/>
          </a:solidFill>
        </p:spPr>
        <p:txBody>
          <a:bodyPr>
            <a:normAutofit lnSpcReduction="10000"/>
          </a:bodyPr>
          <a:lstStyle/>
          <a:p>
            <a:pPr marL="0" indent="0">
              <a:buNone/>
            </a:pPr>
            <a:r>
              <a:rPr lang="ar-EG" dirty="0" smtClean="0"/>
              <a:t>4- الحاجز الظهرى عادة محدب وانقباض العضلات الجناحية تسبب فى شدة إلى أسفل وتجعله مفلطحاً مما يؤدى إلى زيادة حجم الجيب حول قلبى ويقل حجم الجيب الحشوى وهذا يسبب اندفاع الدم من الجيب حول الحشوى إلى الجيب حول قلبى من خلال الثقوب الجانبية للحاجز الظهرى أو من نهايته الخلفية.</a:t>
            </a:r>
          </a:p>
          <a:p>
            <a:pPr marL="0" indent="0">
              <a:buNone/>
            </a:pPr>
            <a:endParaRPr lang="ar-EG" dirty="0" smtClean="0"/>
          </a:p>
          <a:p>
            <a:pPr marL="0" indent="0">
              <a:buNone/>
            </a:pPr>
            <a:r>
              <a:rPr lang="ar-EG" dirty="0" smtClean="0"/>
              <a:t>5- عند استرخاء عضلات القلب </a:t>
            </a:r>
            <a:r>
              <a:rPr lang="en-US" dirty="0" smtClean="0"/>
              <a:t>Diastole </a:t>
            </a:r>
            <a:r>
              <a:rPr lang="ar-EG" dirty="0" smtClean="0"/>
              <a:t>يدخل الدم من الجيب حول قلبى إلى القلب من خلال الفتحات الدخولية ، وعند الانقباض </a:t>
            </a:r>
            <a:r>
              <a:rPr lang="en-US" dirty="0" smtClean="0"/>
              <a:t>systole </a:t>
            </a:r>
            <a:r>
              <a:rPr lang="ar-EG" dirty="0" smtClean="0"/>
              <a:t>يضخ القلب الدم إلى الأورطة أماماً ويتكرر الدورة.</a:t>
            </a:r>
          </a:p>
          <a:p>
            <a:pPr marL="0" indent="0">
              <a:buNone/>
            </a:pPr>
            <a:endParaRPr lang="ar-EG" dirty="0"/>
          </a:p>
        </p:txBody>
      </p:sp>
    </p:spTree>
    <p:extLst>
      <p:ext uri="{BB962C8B-B14F-4D97-AF65-F5344CB8AC3E}">
        <p14:creationId xmlns:p14="http://schemas.microsoft.com/office/powerpoint/2010/main" val="229373975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8058"/>
          </a:xfrm>
        </p:spPr>
        <p:txBody>
          <a:bodyPr>
            <a:normAutofit fontScale="90000"/>
          </a:bodyPr>
          <a:lstStyle/>
          <a:p>
            <a:endParaRPr lang="ar-EG" dirty="0"/>
          </a:p>
        </p:txBody>
      </p:sp>
      <p:sp>
        <p:nvSpPr>
          <p:cNvPr id="3" name="Content Placeholder 2"/>
          <p:cNvSpPr>
            <a:spLocks noGrp="1"/>
          </p:cNvSpPr>
          <p:nvPr>
            <p:ph idx="1"/>
          </p:nvPr>
        </p:nvSpPr>
        <p:spPr>
          <a:xfrm>
            <a:off x="457200" y="1052736"/>
            <a:ext cx="8229600" cy="5328592"/>
          </a:xfrm>
          <a:solidFill>
            <a:srgbClr val="92D050"/>
          </a:solidFill>
        </p:spPr>
        <p:txBody>
          <a:bodyPr>
            <a:normAutofit fontScale="85000" lnSpcReduction="10000"/>
          </a:bodyPr>
          <a:lstStyle/>
          <a:p>
            <a:pPr marL="0" indent="0">
              <a:buNone/>
            </a:pPr>
            <a:r>
              <a:rPr lang="ar-EG" dirty="0" smtClean="0"/>
              <a:t>الهيموليمف أو الدم فى الحشرات </a:t>
            </a:r>
            <a:r>
              <a:rPr lang="en-US" dirty="0" err="1" smtClean="0"/>
              <a:t>Heamolymph</a:t>
            </a:r>
            <a:r>
              <a:rPr lang="en-US" dirty="0" smtClean="0"/>
              <a:t> </a:t>
            </a:r>
          </a:p>
          <a:p>
            <a:pPr marL="0" indent="0">
              <a:buNone/>
            </a:pPr>
            <a:r>
              <a:rPr lang="ar-EG" dirty="0" smtClean="0"/>
              <a:t>دم الحشرات سائل رائق مختلط عادة بلون أخضر أو أصفر ويكون أحياناً عديم اللون. وهو يشكل فى الصرصار 6.5% من وزن الجسم وفى اليرقات المتشحمة الطرية 25-30% وكذلك فى يرقة نحل العسل ومن 90% فى يرقات حرشفية الأجنحة. وهو الوسط الذى يتم فيه أو من خلاله تبادل جميع المواد الكيماوية بين أعضاء الجسم.</a:t>
            </a:r>
          </a:p>
          <a:p>
            <a:pPr marL="0" indent="0">
              <a:buNone/>
            </a:pPr>
            <a:r>
              <a:rPr lang="ar-EG" dirty="0" smtClean="0"/>
              <a:t>ويتغير حجم الدم تبعاً للظروف الفسيولوجية لجسم الحشرة. ففى الجراد </a:t>
            </a:r>
            <a:r>
              <a:rPr lang="en-US" dirty="0" err="1" smtClean="0"/>
              <a:t>Schistocerca</a:t>
            </a:r>
            <a:r>
              <a:rPr lang="en-US" dirty="0" smtClean="0"/>
              <a:t> </a:t>
            </a:r>
            <a:r>
              <a:rPr lang="ar-EG" dirty="0" smtClean="0"/>
              <a:t>يزيد حجم الدم فى النصف الثانى من أعمار الحوريات ويبلغ أقصاه قبيل الانسلاخ ويستمر هذه المستوى العالى لمدة 24 ساعة بعد الانسلاخ ثم يهبط بشدة. وفى الحشرات البالغة لذات الجناحين يقل حجم الدم كثيراً بعد الخروج من طور العذراء ويسمح ذلك بتمدد الأكياس الهوائية وامتلائها بالهواء ، ويساعد على دفع الدم فيما يحمل من مواد غذائية على جميع أعضاء الجسم وخاصة عضلات الطيران.</a:t>
            </a:r>
            <a:endParaRPr lang="ar-EG" dirty="0"/>
          </a:p>
        </p:txBody>
      </p:sp>
    </p:spTree>
    <p:extLst>
      <p:ext uri="{BB962C8B-B14F-4D97-AF65-F5344CB8AC3E}">
        <p14:creationId xmlns:p14="http://schemas.microsoft.com/office/powerpoint/2010/main" val="384688447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8058"/>
          </a:xfrm>
        </p:spPr>
        <p:txBody>
          <a:bodyPr>
            <a:normAutofit fontScale="90000"/>
          </a:bodyPr>
          <a:lstStyle/>
          <a:p>
            <a:endParaRPr lang="ar-EG" dirty="0"/>
          </a:p>
        </p:txBody>
      </p:sp>
      <p:sp>
        <p:nvSpPr>
          <p:cNvPr id="3" name="Content Placeholder 2"/>
          <p:cNvSpPr>
            <a:spLocks noGrp="1"/>
          </p:cNvSpPr>
          <p:nvPr>
            <p:ph idx="1"/>
          </p:nvPr>
        </p:nvSpPr>
        <p:spPr>
          <a:xfrm>
            <a:off x="457200" y="908720"/>
            <a:ext cx="8229600" cy="5544616"/>
          </a:xfrm>
          <a:solidFill>
            <a:srgbClr val="92D050"/>
          </a:solidFill>
        </p:spPr>
        <p:txBody>
          <a:bodyPr>
            <a:normAutofit lnSpcReduction="10000"/>
          </a:bodyPr>
          <a:lstStyle/>
          <a:p>
            <a:pPr marL="0" indent="0">
              <a:buNone/>
            </a:pPr>
            <a:r>
              <a:rPr lang="ar-EG" dirty="0" smtClean="0"/>
              <a:t>أنواع خـلايا الدم :</a:t>
            </a:r>
          </a:p>
          <a:p>
            <a:pPr marL="0" indent="0">
              <a:buNone/>
            </a:pPr>
            <a:r>
              <a:rPr lang="ar-EG" dirty="0" smtClean="0"/>
              <a:t>تنشأ الخلايا الدموية من نسيج ميزودرمى غير متميز أى من نسيج ميزودرمى لم يتحدد هدفه. وتحتفظ الخلايا الدموية سواء أكانت حرة فى البلازما أو فى صورة تجمعات على طول القلب – بقدرتها على الانقسام. وتحتفظ بهذه القدرة طول حياتها وعندما تجمح الخلايا وتلتصق بسطح الأنسجة فإنها تميل إلى أن تأخذ شكلاً كمثرياً أو مدبب الطرفين أو متسعاً على شكل نجمى حيث يسمح لها ذلك بشدة الالتصاق أو تأخذ أشكالاً أخرى متعددة. ولكنها عندما تسبح حرة فى البلازما تصبح مستديرة الشكل أو بيضاوية وتبعاً لأشكال وخصائص الخلايا الحرة ومحتوياتها أمكن وضع الخلايا فى مجاميع مميزة هى : </a:t>
            </a:r>
          </a:p>
          <a:p>
            <a:pPr marL="0" indent="0">
              <a:buNone/>
            </a:pPr>
            <a:endParaRPr lang="ar-EG" dirty="0"/>
          </a:p>
        </p:txBody>
      </p:sp>
    </p:spTree>
    <p:extLst>
      <p:ext uri="{BB962C8B-B14F-4D97-AF65-F5344CB8AC3E}">
        <p14:creationId xmlns:p14="http://schemas.microsoft.com/office/powerpoint/2010/main" val="24759744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332656"/>
            <a:ext cx="8229600" cy="576063"/>
          </a:xfrm>
        </p:spPr>
        <p:txBody>
          <a:bodyPr>
            <a:normAutofit fontScale="90000"/>
          </a:bodyPr>
          <a:lstStyle/>
          <a:p>
            <a:endParaRPr lang="ar-EG" dirty="0"/>
          </a:p>
        </p:txBody>
      </p:sp>
      <p:sp>
        <p:nvSpPr>
          <p:cNvPr id="3" name="Content Placeholder 2"/>
          <p:cNvSpPr>
            <a:spLocks noGrp="1"/>
          </p:cNvSpPr>
          <p:nvPr>
            <p:ph idx="1"/>
          </p:nvPr>
        </p:nvSpPr>
        <p:spPr>
          <a:xfrm>
            <a:off x="457200" y="1268760"/>
            <a:ext cx="8229600" cy="4857403"/>
          </a:xfrm>
          <a:solidFill>
            <a:srgbClr val="92D050"/>
          </a:solidFill>
        </p:spPr>
        <p:txBody>
          <a:bodyPr>
            <a:normAutofit fontScale="92500" lnSpcReduction="10000"/>
          </a:bodyPr>
          <a:lstStyle/>
          <a:p>
            <a:pPr marL="0" indent="0">
              <a:buNone/>
            </a:pPr>
            <a:r>
              <a:rPr lang="ar-EG" dirty="0" smtClean="0"/>
              <a:t>القناة الهضمية </a:t>
            </a:r>
            <a:r>
              <a:rPr lang="en-US" dirty="0" smtClean="0"/>
              <a:t>The alimentary canal </a:t>
            </a:r>
          </a:p>
          <a:p>
            <a:pPr marL="0" indent="0">
              <a:buNone/>
            </a:pPr>
            <a:r>
              <a:rPr lang="ar-EG" dirty="0" smtClean="0"/>
              <a:t>عبارة عن أنبوبة من خلايا طلائية مكسوة بغلاف عضلى تمتد فى ممر مستقيم أو ملتو على نفسه من الفم حتى الإست. وفى منطقة الرأس تتصل بجدار الجسم بواسطة حزم من العضلات أما فى فراغ الصدر والبطنى فهى ملتفة على نفسها تدعمها القصبات الهوائية.</a:t>
            </a:r>
          </a:p>
          <a:p>
            <a:pPr marL="0" indent="0">
              <a:buNone/>
            </a:pPr>
            <a:r>
              <a:rPr lang="ar-EG" dirty="0" smtClean="0"/>
              <a:t>وتتكون القناة الهضمية من ثلاث أجزاء رئيسية هى :</a:t>
            </a:r>
          </a:p>
          <a:p>
            <a:pPr marL="0" indent="0">
              <a:buNone/>
            </a:pPr>
            <a:endParaRPr lang="ar-EG" dirty="0" smtClean="0"/>
          </a:p>
          <a:p>
            <a:pPr marL="0" indent="0">
              <a:buNone/>
            </a:pPr>
            <a:r>
              <a:rPr lang="ar-EG" dirty="0" smtClean="0"/>
              <a:t>( أ ) المعى الأمامى </a:t>
            </a:r>
            <a:r>
              <a:rPr lang="en-US" dirty="0" smtClean="0"/>
              <a:t>Fore-gut : </a:t>
            </a:r>
            <a:r>
              <a:rPr lang="ar-EG" dirty="0" smtClean="0"/>
              <a:t>وتنشأ من انغماد مقدم القناة الهضمية وتبطن بجليد متصل بذلك الذى يغطى سطح الجسم. أى منشأها اكتودرمى. </a:t>
            </a:r>
            <a:endParaRPr lang="ar-EG" dirty="0"/>
          </a:p>
        </p:txBody>
      </p:sp>
    </p:spTree>
    <p:extLst>
      <p:ext uri="{BB962C8B-B14F-4D97-AF65-F5344CB8AC3E}">
        <p14:creationId xmlns:p14="http://schemas.microsoft.com/office/powerpoint/2010/main" val="370301693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8058"/>
          </a:xfrm>
        </p:spPr>
        <p:txBody>
          <a:bodyPr>
            <a:normAutofit fontScale="90000"/>
          </a:bodyPr>
          <a:lstStyle/>
          <a:p>
            <a:endParaRPr lang="ar-EG" dirty="0"/>
          </a:p>
        </p:txBody>
      </p:sp>
      <p:sp>
        <p:nvSpPr>
          <p:cNvPr id="3" name="Content Placeholder 2"/>
          <p:cNvSpPr>
            <a:spLocks noGrp="1"/>
          </p:cNvSpPr>
          <p:nvPr>
            <p:ph idx="1"/>
          </p:nvPr>
        </p:nvSpPr>
        <p:spPr>
          <a:xfrm>
            <a:off x="457200" y="1052736"/>
            <a:ext cx="8229600" cy="5073427"/>
          </a:xfrm>
          <a:solidFill>
            <a:srgbClr val="92D050"/>
          </a:solidFill>
        </p:spPr>
        <p:txBody>
          <a:bodyPr/>
          <a:lstStyle/>
          <a:p>
            <a:pPr marL="0" indent="0">
              <a:buNone/>
            </a:pPr>
            <a:r>
              <a:rPr lang="ar-EG" dirty="0" smtClean="0"/>
              <a:t>أ-مجموعة الخلايا الملتهمة او المهاجمة والتي تلتهم البكتريا الحية والميتة التي تدخل جسم الحشرة وتشمل هدة المجموعة من الخلايا وهيا خلايا دموية اولية وخلايا دموية محببة .</a:t>
            </a:r>
          </a:p>
          <a:p>
            <a:pPr marL="0" indent="0">
              <a:buNone/>
            </a:pPr>
            <a:endParaRPr lang="ar-EG" dirty="0"/>
          </a:p>
          <a:p>
            <a:pPr marL="0" indent="0">
              <a:buNone/>
            </a:pPr>
            <a:endParaRPr lang="ar-EG" dirty="0" smtClean="0"/>
          </a:p>
          <a:p>
            <a:pPr marL="0" indent="0">
              <a:buNone/>
            </a:pPr>
            <a:r>
              <a:rPr lang="ar-EG" dirty="0" smtClean="0"/>
              <a:t>ب-مجموعة الخلايا الغير ملتهمة وتشمل خلايا الاينوسيت وخلايا البولية والخلايا العملاقة .</a:t>
            </a:r>
            <a:endParaRPr lang="ar-EG" dirty="0"/>
          </a:p>
        </p:txBody>
      </p:sp>
    </p:spTree>
    <p:extLst>
      <p:ext uri="{BB962C8B-B14F-4D97-AF65-F5344CB8AC3E}">
        <p14:creationId xmlns:p14="http://schemas.microsoft.com/office/powerpoint/2010/main" val="356719262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90066"/>
          </a:xfrm>
        </p:spPr>
        <p:txBody>
          <a:bodyPr>
            <a:normAutofit fontScale="90000"/>
          </a:bodyPr>
          <a:lstStyle/>
          <a:p>
            <a:endParaRPr lang="ar-EG" dirty="0"/>
          </a:p>
        </p:txBody>
      </p:sp>
      <p:sp>
        <p:nvSpPr>
          <p:cNvPr id="3" name="Content Placeholder 2"/>
          <p:cNvSpPr>
            <a:spLocks noGrp="1"/>
          </p:cNvSpPr>
          <p:nvPr>
            <p:ph idx="1"/>
          </p:nvPr>
        </p:nvSpPr>
        <p:spPr>
          <a:xfrm>
            <a:off x="457200" y="1196752"/>
            <a:ext cx="8229600" cy="4929411"/>
          </a:xfrm>
          <a:solidFill>
            <a:srgbClr val="92D050"/>
          </a:solidFill>
        </p:spPr>
        <p:txBody>
          <a:bodyPr>
            <a:normAutofit lnSpcReduction="10000"/>
          </a:bodyPr>
          <a:lstStyle/>
          <a:p>
            <a:pPr marL="0" indent="0">
              <a:buNone/>
            </a:pPr>
            <a:r>
              <a:rPr lang="ar-EG" dirty="0" smtClean="0"/>
              <a:t>-وظائف الدم في الحشرات :-</a:t>
            </a:r>
          </a:p>
          <a:p>
            <a:pPr marL="0" indent="0">
              <a:buNone/>
            </a:pPr>
            <a:r>
              <a:rPr lang="ar-EG" dirty="0" smtClean="0"/>
              <a:t>للدم اربع وظائف هامة في الحشرات وهيا :-</a:t>
            </a:r>
          </a:p>
          <a:p>
            <a:pPr marL="0" indent="0">
              <a:buNone/>
            </a:pPr>
            <a:r>
              <a:rPr lang="ar-EG" dirty="0" smtClean="0"/>
              <a:t>1-النقل </a:t>
            </a:r>
            <a:r>
              <a:rPr lang="en-US" dirty="0" smtClean="0"/>
              <a:t>Transportation</a:t>
            </a:r>
            <a:r>
              <a:rPr lang="ar-EG" dirty="0" smtClean="0"/>
              <a:t> .</a:t>
            </a:r>
          </a:p>
          <a:p>
            <a:pPr marL="0" indent="0">
              <a:buNone/>
            </a:pPr>
            <a:r>
              <a:rPr lang="ar-EG" dirty="0" smtClean="0"/>
              <a:t>2- يساعد في التنفس </a:t>
            </a:r>
            <a:r>
              <a:rPr lang="en-US" dirty="0" smtClean="0"/>
              <a:t>Respiration</a:t>
            </a:r>
            <a:r>
              <a:rPr lang="ar-EG" dirty="0" smtClean="0"/>
              <a:t>.</a:t>
            </a:r>
          </a:p>
          <a:p>
            <a:pPr marL="0" indent="0">
              <a:buNone/>
            </a:pPr>
            <a:r>
              <a:rPr lang="ar-EG" dirty="0" smtClean="0"/>
              <a:t>3- يساعد في الحماية </a:t>
            </a:r>
            <a:r>
              <a:rPr lang="en-US" dirty="0" smtClean="0"/>
              <a:t>Protection</a:t>
            </a:r>
            <a:r>
              <a:rPr lang="ar-EG" dirty="0" smtClean="0"/>
              <a:t>عن طريق خلايا الدم الملتهمة .</a:t>
            </a:r>
          </a:p>
          <a:p>
            <a:pPr marL="0" indent="0">
              <a:buNone/>
            </a:pPr>
            <a:r>
              <a:rPr lang="ar-EG" dirty="0" smtClean="0"/>
              <a:t>4- انتاج ضغطا هيدروليكيا يساعد الحشرة في فقس البيض ,</a:t>
            </a:r>
          </a:p>
          <a:p>
            <a:pPr marL="0" indent="0">
              <a:buNone/>
            </a:pPr>
            <a:r>
              <a:rPr lang="ar-EG" dirty="0" smtClean="0"/>
              <a:t>الانسلاخ , يساعد في عملية التنفس بتاثير ضغط الدم علي القصبات والاكياس الهوائية قفلا وفتحا .</a:t>
            </a:r>
            <a:endParaRPr lang="ar-EG" dirty="0"/>
          </a:p>
        </p:txBody>
      </p:sp>
    </p:spTree>
    <p:extLst>
      <p:ext uri="{BB962C8B-B14F-4D97-AF65-F5344CB8AC3E}">
        <p14:creationId xmlns:p14="http://schemas.microsoft.com/office/powerpoint/2010/main" val="111318057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74042"/>
          </a:xfrm>
        </p:spPr>
        <p:txBody>
          <a:bodyPr>
            <a:normAutofit fontScale="90000"/>
          </a:bodyPr>
          <a:lstStyle/>
          <a:p>
            <a:endParaRPr lang="ar-EG" dirty="0"/>
          </a:p>
        </p:txBody>
      </p:sp>
      <p:sp>
        <p:nvSpPr>
          <p:cNvPr id="3" name="Content Placeholder 2"/>
          <p:cNvSpPr>
            <a:spLocks noGrp="1"/>
          </p:cNvSpPr>
          <p:nvPr>
            <p:ph idx="1"/>
          </p:nvPr>
        </p:nvSpPr>
        <p:spPr>
          <a:xfrm>
            <a:off x="457200" y="908720"/>
            <a:ext cx="8229600" cy="5217443"/>
          </a:xfrm>
          <a:solidFill>
            <a:srgbClr val="92D050"/>
          </a:solidFill>
        </p:spPr>
        <p:txBody>
          <a:bodyPr>
            <a:normAutofit/>
          </a:bodyPr>
          <a:lstStyle/>
          <a:p>
            <a:pPr marL="0" indent="0" algn="ctr">
              <a:buNone/>
            </a:pPr>
            <a:endParaRPr lang="ar-EG" sz="3600" b="1" i="1" dirty="0" smtClean="0"/>
          </a:p>
          <a:p>
            <a:pPr marL="0" indent="0" algn="ctr">
              <a:buNone/>
            </a:pPr>
            <a:r>
              <a:rPr lang="ar-EG" sz="3600" b="1" i="1" dirty="0" smtClean="0"/>
              <a:t>ابنائي وبناتي الطلاب والطالبات نحن في مرحلة تستدعي منا ان نتكاتف حتي </a:t>
            </a:r>
            <a:r>
              <a:rPr lang="ar-EG" sz="3600" b="1" i="1" dirty="0" smtClean="0"/>
              <a:t>نتخطي </a:t>
            </a:r>
            <a:r>
              <a:rPr lang="ar-EG" sz="3600" b="1" i="1" dirty="0" smtClean="0"/>
              <a:t>الازمة الحالية ولا تقلقوا .</a:t>
            </a:r>
          </a:p>
          <a:p>
            <a:pPr marL="0" indent="0" algn="ctr">
              <a:buNone/>
            </a:pPr>
            <a:r>
              <a:rPr lang="ar-EG" sz="3600" b="1" i="1" dirty="0" smtClean="0"/>
              <a:t>عليكم ان تجتهدوا وفي حالة وجود اي استفسار فانا </a:t>
            </a:r>
            <a:r>
              <a:rPr lang="ar-EG" sz="3600" b="1" i="1" smtClean="0"/>
              <a:t>مستعد </a:t>
            </a:r>
            <a:r>
              <a:rPr lang="ar-EG" sz="3600" b="1" i="1" smtClean="0"/>
              <a:t>في اي </a:t>
            </a:r>
            <a:r>
              <a:rPr lang="ar-EG" sz="3600" b="1" i="1" dirty="0" smtClean="0"/>
              <a:t>وقت للرد علي استفسارتكم .</a:t>
            </a:r>
          </a:p>
          <a:p>
            <a:pPr marL="0" indent="0" algn="ctr">
              <a:buNone/>
            </a:pPr>
            <a:r>
              <a:rPr lang="ar-EG" sz="3600" b="1" i="1" dirty="0" smtClean="0"/>
              <a:t>مع خالص واطيب دعواتي لكم بالتوفيق</a:t>
            </a:r>
          </a:p>
          <a:p>
            <a:pPr marL="0" indent="0" algn="ctr">
              <a:buNone/>
            </a:pPr>
            <a:r>
              <a:rPr lang="ar-EG" sz="3600" b="1" i="1" dirty="0" smtClean="0"/>
              <a:t>دكتور عزت الخياط</a:t>
            </a:r>
            <a:endParaRPr lang="ar-EG" sz="3600" b="1" i="1" dirty="0"/>
          </a:p>
        </p:txBody>
      </p:sp>
    </p:spTree>
    <p:extLst>
      <p:ext uri="{BB962C8B-B14F-4D97-AF65-F5344CB8AC3E}">
        <p14:creationId xmlns:p14="http://schemas.microsoft.com/office/powerpoint/2010/main" val="25213931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4082"/>
          </a:xfrm>
        </p:spPr>
        <p:txBody>
          <a:bodyPr>
            <a:normAutofit fontScale="90000"/>
          </a:bodyPr>
          <a:lstStyle/>
          <a:p>
            <a:endParaRPr lang="ar-EG" dirty="0"/>
          </a:p>
        </p:txBody>
      </p:sp>
      <p:sp>
        <p:nvSpPr>
          <p:cNvPr id="3" name="Content Placeholder 2"/>
          <p:cNvSpPr>
            <a:spLocks noGrp="1"/>
          </p:cNvSpPr>
          <p:nvPr>
            <p:ph idx="1"/>
          </p:nvPr>
        </p:nvSpPr>
        <p:spPr>
          <a:xfrm>
            <a:off x="457200" y="1052736"/>
            <a:ext cx="8229600" cy="5073427"/>
          </a:xfrm>
          <a:solidFill>
            <a:srgbClr val="92D050"/>
          </a:solidFill>
        </p:spPr>
        <p:txBody>
          <a:bodyPr>
            <a:normAutofit lnSpcReduction="10000"/>
          </a:bodyPr>
          <a:lstStyle/>
          <a:p>
            <a:pPr marL="0" indent="0">
              <a:buNone/>
            </a:pPr>
            <a:r>
              <a:rPr lang="ar-EG" dirty="0" smtClean="0"/>
              <a:t>(ب) المعى الوسطى </a:t>
            </a:r>
            <a:r>
              <a:rPr lang="en-US" dirty="0" smtClean="0"/>
              <a:t>Mid-gut : </a:t>
            </a:r>
            <a:r>
              <a:rPr lang="ar-EG" dirty="0" smtClean="0"/>
              <a:t>وتنشأ من الإندودرم وغير مبطنة بطبقة الجليد لذا فإن خلاياها تتعرض مباشرة للبلعات الغذائية الأمر الذى تبعه الاعتقاد بأن إفراز العصارات الهاضمة يحدث فقط فى هذا الجزء من القناة الهضمية وفيه أيضاً يمتص الجزء الأعظم من المواد الغذائية المهضومة.</a:t>
            </a:r>
          </a:p>
          <a:p>
            <a:pPr marL="0" indent="0">
              <a:buNone/>
            </a:pPr>
            <a:endParaRPr lang="ar-EG" dirty="0" smtClean="0"/>
          </a:p>
          <a:p>
            <a:pPr marL="0" indent="0">
              <a:buNone/>
            </a:pPr>
            <a:r>
              <a:rPr lang="ar-EG" dirty="0" smtClean="0"/>
              <a:t>(جـ) المعى الخلفى </a:t>
            </a:r>
            <a:r>
              <a:rPr lang="en-US" dirty="0" smtClean="0"/>
              <a:t>Hind-gut : </a:t>
            </a:r>
            <a:r>
              <a:rPr lang="ar-EG" dirty="0" smtClean="0"/>
              <a:t>وتنشأ من انغماد مؤخر القناة الهضمية وهى أيضاً مبطنة بالجليد أى منشأها اكتودرمى.</a:t>
            </a:r>
          </a:p>
          <a:p>
            <a:pPr marL="0" indent="0">
              <a:buNone/>
            </a:pPr>
            <a:r>
              <a:rPr lang="ar-EG" dirty="0" smtClean="0"/>
              <a:t>وتلعب جميع أجزاء القناة الهضمية دوراً فى عملية الامتصاص والهضم ولكن بدرجات متقاربة. </a:t>
            </a:r>
          </a:p>
          <a:p>
            <a:pPr marL="0" indent="0">
              <a:buNone/>
            </a:pPr>
            <a:endParaRPr lang="ar-EG" dirty="0"/>
          </a:p>
        </p:txBody>
      </p:sp>
    </p:spTree>
    <p:extLst>
      <p:ext uri="{BB962C8B-B14F-4D97-AF65-F5344CB8AC3E}">
        <p14:creationId xmlns:p14="http://schemas.microsoft.com/office/powerpoint/2010/main" val="39345091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EG" dirty="0" smtClean="0"/>
              <a:t>الجهاز الهضمي في الصرصور الامريكي</a:t>
            </a:r>
            <a:endParaRPr lang="ar-EG" dirty="0"/>
          </a:p>
        </p:txBody>
      </p:sp>
      <p:pic>
        <p:nvPicPr>
          <p:cNvPr id="4" name="Picture 80" descr="3"/>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l="4097" t="13675" r="60963" b="3419"/>
          <a:stretch>
            <a:fillRect/>
          </a:stretch>
        </p:blipFill>
        <p:spPr bwMode="auto">
          <a:xfrm>
            <a:off x="2942948" y="1600200"/>
            <a:ext cx="3258103"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547588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2074"/>
          </a:xfrm>
        </p:spPr>
        <p:txBody>
          <a:bodyPr>
            <a:normAutofit fontScale="90000"/>
          </a:bodyPr>
          <a:lstStyle/>
          <a:p>
            <a:endParaRPr lang="ar-EG" dirty="0"/>
          </a:p>
        </p:txBody>
      </p:sp>
      <p:sp>
        <p:nvSpPr>
          <p:cNvPr id="3" name="Content Placeholder 2"/>
          <p:cNvSpPr>
            <a:spLocks noGrp="1"/>
          </p:cNvSpPr>
          <p:nvPr>
            <p:ph idx="1"/>
          </p:nvPr>
        </p:nvSpPr>
        <p:spPr>
          <a:xfrm>
            <a:off x="457200" y="908720"/>
            <a:ext cx="8229600" cy="5217443"/>
          </a:xfrm>
          <a:solidFill>
            <a:srgbClr val="92D050"/>
          </a:solidFill>
        </p:spPr>
        <p:txBody>
          <a:bodyPr>
            <a:normAutofit fontScale="85000" lnSpcReduction="10000"/>
          </a:bodyPr>
          <a:lstStyle/>
          <a:p>
            <a:pPr marL="0" indent="0">
              <a:buNone/>
            </a:pPr>
            <a:r>
              <a:rPr lang="ar-EG" dirty="0" smtClean="0"/>
              <a:t>المعى الأمامية   </a:t>
            </a:r>
            <a:r>
              <a:rPr lang="en-US" dirty="0" smtClean="0"/>
              <a:t>Fore-gut :</a:t>
            </a:r>
          </a:p>
          <a:p>
            <a:pPr marL="0" indent="0">
              <a:buNone/>
            </a:pPr>
            <a:r>
              <a:rPr lang="en-US" dirty="0" smtClean="0"/>
              <a:t>1- </a:t>
            </a:r>
            <a:r>
              <a:rPr lang="ar-EG" dirty="0" smtClean="0"/>
              <a:t>تبدأ بفراغ الفم.</a:t>
            </a:r>
          </a:p>
          <a:p>
            <a:pPr marL="0" indent="0">
              <a:buNone/>
            </a:pPr>
            <a:r>
              <a:rPr lang="ar-EG" dirty="0" smtClean="0"/>
              <a:t>2- ويليه البلعوم ويتصل بجدار البلعوم مجموعة من العضلات ترتبط بوظيفة أخذ الطعام وبلعه </a:t>
            </a:r>
          </a:p>
          <a:p>
            <a:pPr marL="0" indent="0">
              <a:buNone/>
            </a:pPr>
            <a:r>
              <a:rPr lang="ar-EG" dirty="0" smtClean="0"/>
              <a:t>3- ويلى ذلك المرىء الذى إما أن يكون فى شكل أنبوبة بسيطة ضيقة تصل إلى المعى الوسطى وإما أن يكون منتفخاً فيعطى الحوصلة.</a:t>
            </a:r>
          </a:p>
          <a:p>
            <a:pPr marL="0" indent="0">
              <a:buNone/>
            </a:pPr>
            <a:r>
              <a:rPr lang="ar-EG" dirty="0" smtClean="0"/>
              <a:t>4- والحوصلة أساساً عضو منتفخ متماثل جانبياً ينشأ من الجزء الخلفى للمرىء وأحياناً يكون غير متماثل جانبياً بحيث يظهر كإنتفاخ جانبى من المرىء كما فى الحفار </a:t>
            </a:r>
            <a:r>
              <a:rPr lang="en-US" dirty="0" err="1" smtClean="0"/>
              <a:t>Gryllotalpa</a:t>
            </a:r>
            <a:r>
              <a:rPr lang="en-US" dirty="0" smtClean="0"/>
              <a:t> (</a:t>
            </a:r>
            <a:r>
              <a:rPr lang="ar-EG" dirty="0" smtClean="0"/>
              <a:t>من مستقيمة الأجنحة) وبعض أنواع النمل الأبيض ويرقات أسد النمل (من شبكية الأجنحة) – وأحياناً تكون الحوصلة فى شكل انتفاخ يقع على جانبى المرىء ويتصل بالجزء الأمامى منه بواسطة قناة طويلة ضيقة وذلك فى الأطوار البالغة من ذات الجناحين.</a:t>
            </a:r>
          </a:p>
          <a:p>
            <a:pPr marL="0" indent="0">
              <a:buNone/>
            </a:pPr>
            <a:endParaRPr lang="ar-EG" dirty="0"/>
          </a:p>
        </p:txBody>
      </p:sp>
    </p:spTree>
    <p:extLst>
      <p:ext uri="{BB962C8B-B14F-4D97-AF65-F5344CB8AC3E}">
        <p14:creationId xmlns:p14="http://schemas.microsoft.com/office/powerpoint/2010/main" val="37334305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8058"/>
          </a:xfrm>
        </p:spPr>
        <p:txBody>
          <a:bodyPr>
            <a:normAutofit fontScale="90000"/>
          </a:bodyPr>
          <a:lstStyle/>
          <a:p>
            <a:endParaRPr lang="ar-EG" dirty="0"/>
          </a:p>
        </p:txBody>
      </p:sp>
      <p:sp>
        <p:nvSpPr>
          <p:cNvPr id="3" name="Content Placeholder 2"/>
          <p:cNvSpPr>
            <a:spLocks noGrp="1"/>
          </p:cNvSpPr>
          <p:nvPr>
            <p:ph idx="1"/>
          </p:nvPr>
        </p:nvSpPr>
        <p:spPr>
          <a:xfrm>
            <a:off x="457200" y="1052736"/>
            <a:ext cx="8229600" cy="5073427"/>
          </a:xfrm>
          <a:solidFill>
            <a:srgbClr val="92D050"/>
          </a:solidFill>
        </p:spPr>
        <p:txBody>
          <a:bodyPr>
            <a:normAutofit fontScale="77500" lnSpcReduction="20000"/>
          </a:bodyPr>
          <a:lstStyle/>
          <a:p>
            <a:pPr marL="0" indent="0">
              <a:buNone/>
            </a:pPr>
            <a:r>
              <a:rPr lang="ar-EG" dirty="0" smtClean="0"/>
              <a:t>وظيفة الحوصلة :</a:t>
            </a:r>
          </a:p>
          <a:p>
            <a:pPr marL="0" indent="0">
              <a:buNone/>
            </a:pPr>
            <a:r>
              <a:rPr lang="ar-EG" dirty="0" smtClean="0"/>
              <a:t>تختلف وظيفة الحوصلة باختلاف الحشرات فقد تكون :</a:t>
            </a:r>
          </a:p>
          <a:p>
            <a:pPr marL="0" indent="0">
              <a:buNone/>
            </a:pPr>
            <a:endParaRPr lang="ar-EG" dirty="0" smtClean="0"/>
          </a:p>
          <a:p>
            <a:pPr marL="0" indent="0">
              <a:buNone/>
            </a:pPr>
            <a:r>
              <a:rPr lang="ar-EG" dirty="0" smtClean="0"/>
              <a:t>1- مجرد مخزن مؤقت للغذاء ، ففى يرقات حرشفة الأجنحة يخزن الطعام فى الحوصلة ويمر منها من وقت إلى آخر تبعاً لتفريغ المعى الوسطى. أيضاً فى الذباب تسى تسى </a:t>
            </a:r>
            <a:r>
              <a:rPr lang="en-US" dirty="0" err="1" smtClean="0"/>
              <a:t>Glossina</a:t>
            </a:r>
            <a:r>
              <a:rPr lang="en-US" dirty="0" smtClean="0"/>
              <a:t> </a:t>
            </a:r>
            <a:r>
              <a:rPr lang="ar-EG" dirty="0" smtClean="0"/>
              <a:t>يخزن فى الحوصلة كميات كبيرة من الدم وينقل إلى المعى الوسطى تبعاً لاحتياج الحشرة.</a:t>
            </a:r>
          </a:p>
          <a:p>
            <a:pPr marL="0" indent="0">
              <a:buNone/>
            </a:pPr>
            <a:endParaRPr lang="ar-EG" dirty="0" smtClean="0"/>
          </a:p>
          <a:p>
            <a:pPr marL="0" indent="0">
              <a:buNone/>
            </a:pPr>
            <a:r>
              <a:rPr lang="ar-EG" dirty="0" smtClean="0"/>
              <a:t>2- أنها المكان الذى يمتزج فيه الغذاء بالعصارة الهاضمة ففى رتبة مستقيمة الأجنحة تبتلع الحشرات إفراز الغدد اللعابية مع الغذاء ويمر إلى الحوصلة حيث تتزوج هذه الإفرازات بالغذاء.</a:t>
            </a:r>
          </a:p>
          <a:p>
            <a:pPr marL="0" indent="0">
              <a:buNone/>
            </a:pPr>
            <a:endParaRPr lang="ar-EG" dirty="0" smtClean="0"/>
          </a:p>
          <a:p>
            <a:pPr marL="0" indent="0">
              <a:buNone/>
            </a:pPr>
            <a:r>
              <a:rPr lang="ar-EG" dirty="0" smtClean="0"/>
              <a:t>3- وفى نحل العسل يمتزج الرحيق بإنزيمات الغدد اللعابية ويتحول إلى عسل فى الحوصلة ولذلك يطلق عليها اصطلاح معدة العسل.</a:t>
            </a:r>
          </a:p>
          <a:p>
            <a:pPr marL="0" indent="0">
              <a:buNone/>
            </a:pPr>
            <a:endParaRPr lang="ar-EG" dirty="0"/>
          </a:p>
        </p:txBody>
      </p:sp>
    </p:spTree>
    <p:extLst>
      <p:ext uri="{BB962C8B-B14F-4D97-AF65-F5344CB8AC3E}">
        <p14:creationId xmlns:p14="http://schemas.microsoft.com/office/powerpoint/2010/main" val="31825854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4082"/>
          </a:xfrm>
        </p:spPr>
        <p:txBody>
          <a:bodyPr>
            <a:normAutofit fontScale="90000"/>
          </a:bodyPr>
          <a:lstStyle/>
          <a:p>
            <a:endParaRPr lang="ar-EG" dirty="0"/>
          </a:p>
        </p:txBody>
      </p:sp>
      <p:sp>
        <p:nvSpPr>
          <p:cNvPr id="3" name="Content Placeholder 2"/>
          <p:cNvSpPr>
            <a:spLocks noGrp="1"/>
          </p:cNvSpPr>
          <p:nvPr>
            <p:ph idx="1"/>
          </p:nvPr>
        </p:nvSpPr>
        <p:spPr>
          <a:xfrm>
            <a:off x="457200" y="1268760"/>
            <a:ext cx="8229600" cy="4857403"/>
          </a:xfrm>
          <a:solidFill>
            <a:srgbClr val="92D050"/>
          </a:solidFill>
        </p:spPr>
        <p:txBody>
          <a:bodyPr/>
          <a:lstStyle/>
          <a:p>
            <a:pPr marL="0" indent="0">
              <a:buNone/>
            </a:pPr>
            <a:r>
              <a:rPr lang="ar-EG" dirty="0" smtClean="0"/>
              <a:t>4- للحوصلة دور فى عملية الامتصاص غير أنه دور ضعيف.</a:t>
            </a:r>
          </a:p>
          <a:p>
            <a:pPr marL="0" indent="0">
              <a:buNone/>
            </a:pPr>
            <a:endParaRPr lang="ar-EG" dirty="0" smtClean="0"/>
          </a:p>
          <a:p>
            <a:pPr marL="0" indent="0">
              <a:buNone/>
            </a:pPr>
            <a:r>
              <a:rPr lang="ar-EG" dirty="0" smtClean="0"/>
              <a:t>5- تعتبر هى المستقبل الرئيسى للهواء الذى تبتلعه الأطوار الغير البالغة للعمل على زيادة حجم الجسم أثناء الانسلاخ وطرح الجليد القديم.</a:t>
            </a:r>
          </a:p>
          <a:p>
            <a:pPr marL="0" indent="0">
              <a:buNone/>
            </a:pPr>
            <a:endParaRPr lang="ar-EG" dirty="0" smtClean="0"/>
          </a:p>
          <a:p>
            <a:pPr marL="0" indent="0">
              <a:buNone/>
            </a:pPr>
            <a:r>
              <a:rPr lang="ar-EG" dirty="0" smtClean="0"/>
              <a:t>6- فى حشرات حرشفية الأجنحة البالغة التى لا تأخذ غداء طول حياتها لا يكون للحوصلة وظيفة غير الاحتفاظ بالهواء. </a:t>
            </a:r>
          </a:p>
          <a:p>
            <a:pPr marL="0" indent="0">
              <a:buNone/>
            </a:pPr>
            <a:endParaRPr lang="ar-EG" dirty="0"/>
          </a:p>
        </p:txBody>
      </p:sp>
    </p:spTree>
    <p:extLst>
      <p:ext uri="{BB962C8B-B14F-4D97-AF65-F5344CB8AC3E}">
        <p14:creationId xmlns:p14="http://schemas.microsoft.com/office/powerpoint/2010/main" val="16880631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8058"/>
          </a:xfrm>
        </p:spPr>
        <p:txBody>
          <a:bodyPr>
            <a:normAutofit fontScale="90000"/>
          </a:bodyPr>
          <a:lstStyle/>
          <a:p>
            <a:endParaRPr lang="ar-EG" dirty="0"/>
          </a:p>
        </p:txBody>
      </p:sp>
      <p:sp>
        <p:nvSpPr>
          <p:cNvPr id="3" name="Content Placeholder 2"/>
          <p:cNvSpPr>
            <a:spLocks noGrp="1"/>
          </p:cNvSpPr>
          <p:nvPr>
            <p:ph idx="1"/>
          </p:nvPr>
        </p:nvSpPr>
        <p:spPr>
          <a:xfrm>
            <a:off x="457200" y="980728"/>
            <a:ext cx="8229600" cy="5145435"/>
          </a:xfrm>
          <a:solidFill>
            <a:srgbClr val="92D050"/>
          </a:solidFill>
        </p:spPr>
        <p:txBody>
          <a:bodyPr>
            <a:normAutofit fontScale="92500" lnSpcReduction="10000"/>
          </a:bodyPr>
          <a:lstStyle/>
          <a:p>
            <a:pPr marL="0" indent="0">
              <a:buNone/>
            </a:pPr>
            <a:r>
              <a:rPr lang="ar-EG" dirty="0" smtClean="0"/>
              <a:t>5- القونصة </a:t>
            </a:r>
            <a:r>
              <a:rPr lang="en-US" dirty="0" err="1" smtClean="0"/>
              <a:t>Proventriculus</a:t>
            </a:r>
            <a:r>
              <a:rPr lang="en-US" dirty="0" smtClean="0"/>
              <a:t> </a:t>
            </a:r>
          </a:p>
          <a:p>
            <a:pPr marL="0" indent="0">
              <a:buNone/>
            </a:pPr>
            <a:r>
              <a:rPr lang="ar-EG" dirty="0" smtClean="0"/>
              <a:t>تظهر القونصة بدرجات مختلفة من النمو فتكون فى بعض الحشرات كعضلة عاصرة بسيطة مبطنة بجليد رقيق. وتكون فى حشرات أخرى عضواً عضلياً قوياً مسلحاً بأشواك أو بأسنان جليدية من الداخل فتقف فى طريق الغذاء أثناء مروره من المعى الأمامى إلى المعى الوسطى ففى حشرات كثيرة من غمدية الأجنحة تسمح القونصة بمرور محتويات الحوصلة تدريجياً. ولا تسمح إلا بمرور الدقيق منها. فى الخنفساء </a:t>
            </a:r>
            <a:r>
              <a:rPr lang="en-US" dirty="0" err="1" smtClean="0"/>
              <a:t>Sitophylus</a:t>
            </a:r>
            <a:r>
              <a:rPr lang="en-US" dirty="0" smtClean="0"/>
              <a:t> </a:t>
            </a:r>
            <a:r>
              <a:rPr lang="ar-EG" dirty="0" smtClean="0"/>
              <a:t>تعمل القونصة على الاحتفاظ بالأجزاء الدقيقة من الغذاء فى الحوصلة وتسمح لعصارة المعى الوسطى التى تحمل الإنزيمات الهاضمة بالمرور إلى الأمام ليتم الهضم مبدئياً فى الحوصلة.</a:t>
            </a:r>
          </a:p>
          <a:p>
            <a:pPr marL="0" indent="0">
              <a:buNone/>
            </a:pPr>
            <a:endParaRPr lang="ar-EG" dirty="0"/>
          </a:p>
        </p:txBody>
      </p:sp>
    </p:spTree>
    <p:extLst>
      <p:ext uri="{BB962C8B-B14F-4D97-AF65-F5344CB8AC3E}">
        <p14:creationId xmlns:p14="http://schemas.microsoft.com/office/powerpoint/2010/main" val="43729827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90</TotalTime>
  <Words>3005</Words>
  <Application>Microsoft Office PowerPoint</Application>
  <PresentationFormat>On-screen Show (4:3)</PresentationFormat>
  <Paragraphs>115</Paragraphs>
  <Slides>32</Slides>
  <Notes>0</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Office Theme</vt:lpstr>
      <vt:lpstr>محاضرات في علم الحشرات العام لطلبة وطالبات الفرقة الثانيىة</vt:lpstr>
      <vt:lpstr>اولاالجهاز الهضمى فى الحشرات Digestive system in insects </vt:lpstr>
      <vt:lpstr>PowerPoint Presentation</vt:lpstr>
      <vt:lpstr>PowerPoint Presentation</vt:lpstr>
      <vt:lpstr>الجهاز الهضمي في الصرصور الامريكي</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ثانيا الجهاز الدوري :-The Circulatory System</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الــدورة الدمويــة Circulation Of The Blood</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محاضرات في علم الحشرات العام لطلبة وطالبات الفرقة الثانيىة</dc:title>
  <dc:creator>batool</dc:creator>
  <cp:lastModifiedBy>batool</cp:lastModifiedBy>
  <cp:revision>12</cp:revision>
  <dcterms:created xsi:type="dcterms:W3CDTF">2020-03-18T21:50:12Z</dcterms:created>
  <dcterms:modified xsi:type="dcterms:W3CDTF">2020-03-18T23:20:47Z</dcterms:modified>
</cp:coreProperties>
</file>