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68738D42-FF37-42EC-BB7D-5AB80C338B4F}" type="datetimeFigureOut">
              <a:rPr lang="ar-EG" smtClean="0"/>
              <a:t>02/08/1441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0EAAE6D8-41C1-428B-8306-2532233AF762}" type="slidenum">
              <a:rPr lang="ar-EG" smtClean="0"/>
              <a:t>‹#›</a:t>
            </a:fld>
            <a:endParaRPr lang="ar-EG"/>
          </a:p>
        </p:txBody>
      </p:sp>
    </p:spTree>
    <p:extLst>
      <p:ext uri="{BB962C8B-B14F-4D97-AF65-F5344CB8AC3E}">
        <p14:creationId xmlns:p14="http://schemas.microsoft.com/office/powerpoint/2010/main" val="2795697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68738D42-FF37-42EC-BB7D-5AB80C338B4F}" type="datetimeFigureOut">
              <a:rPr lang="ar-EG" smtClean="0"/>
              <a:t>02/08/1441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0EAAE6D8-41C1-428B-8306-2532233AF762}" type="slidenum">
              <a:rPr lang="ar-EG" smtClean="0"/>
              <a:t>‹#›</a:t>
            </a:fld>
            <a:endParaRPr lang="ar-EG"/>
          </a:p>
        </p:txBody>
      </p:sp>
    </p:spTree>
    <p:extLst>
      <p:ext uri="{BB962C8B-B14F-4D97-AF65-F5344CB8AC3E}">
        <p14:creationId xmlns:p14="http://schemas.microsoft.com/office/powerpoint/2010/main" val="2544493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68738D42-FF37-42EC-BB7D-5AB80C338B4F}" type="datetimeFigureOut">
              <a:rPr lang="ar-EG" smtClean="0"/>
              <a:t>02/08/1441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0EAAE6D8-41C1-428B-8306-2532233AF762}" type="slidenum">
              <a:rPr lang="ar-EG" smtClean="0"/>
              <a:t>‹#›</a:t>
            </a:fld>
            <a:endParaRPr lang="ar-EG"/>
          </a:p>
        </p:txBody>
      </p:sp>
    </p:spTree>
    <p:extLst>
      <p:ext uri="{BB962C8B-B14F-4D97-AF65-F5344CB8AC3E}">
        <p14:creationId xmlns:p14="http://schemas.microsoft.com/office/powerpoint/2010/main" val="2364528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68738D42-FF37-42EC-BB7D-5AB80C338B4F}" type="datetimeFigureOut">
              <a:rPr lang="ar-EG" smtClean="0"/>
              <a:t>02/08/1441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0EAAE6D8-41C1-428B-8306-2532233AF762}" type="slidenum">
              <a:rPr lang="ar-EG" smtClean="0"/>
              <a:t>‹#›</a:t>
            </a:fld>
            <a:endParaRPr lang="ar-EG"/>
          </a:p>
        </p:txBody>
      </p:sp>
    </p:spTree>
    <p:extLst>
      <p:ext uri="{BB962C8B-B14F-4D97-AF65-F5344CB8AC3E}">
        <p14:creationId xmlns:p14="http://schemas.microsoft.com/office/powerpoint/2010/main" val="2914708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738D42-FF37-42EC-BB7D-5AB80C338B4F}" type="datetimeFigureOut">
              <a:rPr lang="ar-EG" smtClean="0"/>
              <a:t>02/08/1441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0EAAE6D8-41C1-428B-8306-2532233AF762}" type="slidenum">
              <a:rPr lang="ar-EG" smtClean="0"/>
              <a:t>‹#›</a:t>
            </a:fld>
            <a:endParaRPr lang="ar-EG"/>
          </a:p>
        </p:txBody>
      </p:sp>
    </p:spTree>
    <p:extLst>
      <p:ext uri="{BB962C8B-B14F-4D97-AF65-F5344CB8AC3E}">
        <p14:creationId xmlns:p14="http://schemas.microsoft.com/office/powerpoint/2010/main" val="981164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68738D42-FF37-42EC-BB7D-5AB80C338B4F}" type="datetimeFigureOut">
              <a:rPr lang="ar-EG" smtClean="0"/>
              <a:t>02/08/1441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0EAAE6D8-41C1-428B-8306-2532233AF762}" type="slidenum">
              <a:rPr lang="ar-EG" smtClean="0"/>
              <a:t>‹#›</a:t>
            </a:fld>
            <a:endParaRPr lang="ar-EG"/>
          </a:p>
        </p:txBody>
      </p:sp>
    </p:spTree>
    <p:extLst>
      <p:ext uri="{BB962C8B-B14F-4D97-AF65-F5344CB8AC3E}">
        <p14:creationId xmlns:p14="http://schemas.microsoft.com/office/powerpoint/2010/main" val="293385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68738D42-FF37-42EC-BB7D-5AB80C338B4F}" type="datetimeFigureOut">
              <a:rPr lang="ar-EG" smtClean="0"/>
              <a:t>02/08/1441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0EAAE6D8-41C1-428B-8306-2532233AF762}" type="slidenum">
              <a:rPr lang="ar-EG" smtClean="0"/>
              <a:t>‹#›</a:t>
            </a:fld>
            <a:endParaRPr lang="ar-EG"/>
          </a:p>
        </p:txBody>
      </p:sp>
    </p:spTree>
    <p:extLst>
      <p:ext uri="{BB962C8B-B14F-4D97-AF65-F5344CB8AC3E}">
        <p14:creationId xmlns:p14="http://schemas.microsoft.com/office/powerpoint/2010/main" val="3647615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68738D42-FF37-42EC-BB7D-5AB80C338B4F}" type="datetimeFigureOut">
              <a:rPr lang="ar-EG" smtClean="0"/>
              <a:t>02/08/1441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0EAAE6D8-41C1-428B-8306-2532233AF762}" type="slidenum">
              <a:rPr lang="ar-EG" smtClean="0"/>
              <a:t>‹#›</a:t>
            </a:fld>
            <a:endParaRPr lang="ar-EG"/>
          </a:p>
        </p:txBody>
      </p:sp>
    </p:spTree>
    <p:extLst>
      <p:ext uri="{BB962C8B-B14F-4D97-AF65-F5344CB8AC3E}">
        <p14:creationId xmlns:p14="http://schemas.microsoft.com/office/powerpoint/2010/main" val="3653160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738D42-FF37-42EC-BB7D-5AB80C338B4F}" type="datetimeFigureOut">
              <a:rPr lang="ar-EG" smtClean="0"/>
              <a:t>02/08/1441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0EAAE6D8-41C1-428B-8306-2532233AF762}" type="slidenum">
              <a:rPr lang="ar-EG" smtClean="0"/>
              <a:t>‹#›</a:t>
            </a:fld>
            <a:endParaRPr lang="ar-EG"/>
          </a:p>
        </p:txBody>
      </p:sp>
    </p:spTree>
    <p:extLst>
      <p:ext uri="{BB962C8B-B14F-4D97-AF65-F5344CB8AC3E}">
        <p14:creationId xmlns:p14="http://schemas.microsoft.com/office/powerpoint/2010/main" val="2253299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738D42-FF37-42EC-BB7D-5AB80C338B4F}" type="datetimeFigureOut">
              <a:rPr lang="ar-EG" smtClean="0"/>
              <a:t>02/08/1441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0EAAE6D8-41C1-428B-8306-2532233AF762}" type="slidenum">
              <a:rPr lang="ar-EG" smtClean="0"/>
              <a:t>‹#›</a:t>
            </a:fld>
            <a:endParaRPr lang="ar-EG"/>
          </a:p>
        </p:txBody>
      </p:sp>
    </p:spTree>
    <p:extLst>
      <p:ext uri="{BB962C8B-B14F-4D97-AF65-F5344CB8AC3E}">
        <p14:creationId xmlns:p14="http://schemas.microsoft.com/office/powerpoint/2010/main" val="3327537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738D42-FF37-42EC-BB7D-5AB80C338B4F}" type="datetimeFigureOut">
              <a:rPr lang="ar-EG" smtClean="0"/>
              <a:t>02/08/1441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0EAAE6D8-41C1-428B-8306-2532233AF762}" type="slidenum">
              <a:rPr lang="ar-EG" smtClean="0"/>
              <a:t>‹#›</a:t>
            </a:fld>
            <a:endParaRPr lang="ar-EG"/>
          </a:p>
        </p:txBody>
      </p:sp>
    </p:spTree>
    <p:extLst>
      <p:ext uri="{BB962C8B-B14F-4D97-AF65-F5344CB8AC3E}">
        <p14:creationId xmlns:p14="http://schemas.microsoft.com/office/powerpoint/2010/main" val="198563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8738D42-FF37-42EC-BB7D-5AB80C338B4F}" type="datetimeFigureOut">
              <a:rPr lang="ar-EG" smtClean="0"/>
              <a:t>02/08/1441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EAAE6D8-41C1-428B-8306-2532233AF762}" type="slidenum">
              <a:rPr lang="ar-EG" smtClean="0"/>
              <a:t>‹#›</a:t>
            </a:fld>
            <a:endParaRPr lang="ar-EG"/>
          </a:p>
        </p:txBody>
      </p:sp>
    </p:spTree>
    <p:extLst>
      <p:ext uri="{BB962C8B-B14F-4D97-AF65-F5344CB8AC3E}">
        <p14:creationId xmlns:p14="http://schemas.microsoft.com/office/powerpoint/2010/main" val="576162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38338"/>
          </a:xfrm>
          <a:solidFill>
            <a:schemeClr val="accent1"/>
          </a:solidFill>
        </p:spPr>
        <p:txBody>
          <a:bodyPr>
            <a:normAutofit/>
          </a:bodyPr>
          <a:lstStyle/>
          <a:p>
            <a:r>
              <a:rPr lang="ar-EG" b="1" i="1" dirty="0" smtClean="0"/>
              <a:t>المحاضرة السابعة في علم الحشرات العام </a:t>
            </a:r>
            <a:br>
              <a:rPr lang="ar-EG" b="1" i="1" dirty="0" smtClean="0"/>
            </a:br>
            <a:r>
              <a:rPr lang="ar-EG" b="1" i="1" dirty="0" smtClean="0"/>
              <a:t>الجهاز العصبى</a:t>
            </a:r>
            <a:br>
              <a:rPr lang="ar-EG" b="1" i="1" dirty="0" smtClean="0"/>
            </a:br>
            <a:r>
              <a:rPr lang="en-US" b="1" i="1" dirty="0" smtClean="0"/>
              <a:t>Nervous System</a:t>
            </a:r>
            <a:endParaRPr lang="ar-EG" b="1" i="1" dirty="0"/>
          </a:p>
        </p:txBody>
      </p:sp>
      <p:sp>
        <p:nvSpPr>
          <p:cNvPr id="3" name="Content Placeholder 2"/>
          <p:cNvSpPr>
            <a:spLocks noGrp="1"/>
          </p:cNvSpPr>
          <p:nvPr>
            <p:ph idx="1"/>
          </p:nvPr>
        </p:nvSpPr>
        <p:spPr>
          <a:xfrm>
            <a:off x="457200" y="3140968"/>
            <a:ext cx="8229600" cy="2088232"/>
          </a:xfrm>
          <a:solidFill>
            <a:schemeClr val="accent1"/>
          </a:solidFill>
        </p:spPr>
        <p:txBody>
          <a:bodyPr>
            <a:normAutofit/>
          </a:bodyPr>
          <a:lstStyle/>
          <a:p>
            <a:pPr marL="0" indent="0" algn="ctr">
              <a:buNone/>
            </a:pPr>
            <a:r>
              <a:rPr lang="ar-EG" sz="4400" b="1" i="1" dirty="0" smtClean="0"/>
              <a:t>اعداد </a:t>
            </a:r>
          </a:p>
          <a:p>
            <a:pPr marL="0" indent="0" algn="ctr">
              <a:buNone/>
            </a:pPr>
            <a:r>
              <a:rPr lang="ar-EG" sz="4400" b="1" i="1" dirty="0" smtClean="0"/>
              <a:t>الدكتور عزت الخياط </a:t>
            </a:r>
          </a:p>
          <a:p>
            <a:pPr marL="0" indent="0" algn="ctr">
              <a:buNone/>
            </a:pPr>
            <a:endParaRPr lang="ar-EG" sz="4400" b="1" i="1" dirty="0"/>
          </a:p>
        </p:txBody>
      </p:sp>
    </p:spTree>
    <p:extLst>
      <p:ext uri="{BB962C8B-B14F-4D97-AF65-F5344CB8AC3E}">
        <p14:creationId xmlns:p14="http://schemas.microsoft.com/office/powerpoint/2010/main" val="1811366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fontScale="90000"/>
          </a:bodyPr>
          <a:lstStyle/>
          <a:p>
            <a:endParaRPr lang="ar-EG" dirty="0"/>
          </a:p>
        </p:txBody>
      </p:sp>
      <p:sp>
        <p:nvSpPr>
          <p:cNvPr id="3" name="Content Placeholder 2"/>
          <p:cNvSpPr>
            <a:spLocks noGrp="1"/>
          </p:cNvSpPr>
          <p:nvPr>
            <p:ph idx="1"/>
          </p:nvPr>
        </p:nvSpPr>
        <p:spPr>
          <a:xfrm>
            <a:off x="457200" y="836712"/>
            <a:ext cx="8229600" cy="5289451"/>
          </a:xfrm>
          <a:solidFill>
            <a:schemeClr val="accent1"/>
          </a:solidFill>
        </p:spPr>
        <p:txBody>
          <a:bodyPr>
            <a:normAutofit fontScale="70000" lnSpcReduction="20000"/>
          </a:bodyPr>
          <a:lstStyle/>
          <a:p>
            <a:pPr marL="0" indent="0">
              <a:buNone/>
            </a:pPr>
            <a:r>
              <a:rPr lang="ar-EG" sz="3400" b="1" i="1" dirty="0" smtClean="0"/>
              <a:t>(ب) الجهاز السمبثاوى البطنى </a:t>
            </a:r>
          </a:p>
          <a:p>
            <a:pPr marL="0" indent="0">
              <a:buNone/>
            </a:pPr>
            <a:r>
              <a:rPr lang="en-US" sz="3400" b="1" i="1" dirty="0" smtClean="0"/>
              <a:t>The unpaired ventral S.N.S. </a:t>
            </a:r>
          </a:p>
          <a:p>
            <a:pPr marL="0" indent="0">
              <a:buNone/>
            </a:pPr>
            <a:r>
              <a:rPr lang="ar-EG" sz="3400" b="1" i="1" dirty="0" smtClean="0"/>
              <a:t>يتركب من أزواج من الأعصاب المستعرضة حيث يتصل كل منها بعقدة عصبية من عقد الحبل العصبى البطنى الذى يمتد إلى الجانبين (عرضياً) ليغذى كل فرع منها الثغر التنفسى المقابل ولا يوجد هذا الجهاز فى عامة الحشرات ولكن موجود بشكل متكامل فى الرعاش وفى يرقات حرشفية الأجنحة وفى حالة غيابه كما فى الخنفساء </a:t>
            </a:r>
            <a:r>
              <a:rPr lang="en-US" sz="3400" b="1" i="1" dirty="0" err="1" smtClean="0"/>
              <a:t>Dytiscus</a:t>
            </a:r>
            <a:r>
              <a:rPr lang="en-US" sz="3400" b="1" i="1" dirty="0" smtClean="0"/>
              <a:t> </a:t>
            </a:r>
            <a:r>
              <a:rPr lang="ar-EG" sz="3400" b="1" i="1" dirty="0" smtClean="0"/>
              <a:t>تغذى الثغور التنفسية أعصاب بطنية جانبية تخرج من العقد العصبية.</a:t>
            </a:r>
          </a:p>
          <a:p>
            <a:pPr marL="0" indent="0">
              <a:buNone/>
            </a:pPr>
            <a:r>
              <a:rPr lang="ar-EG" sz="3400" b="1" i="1" dirty="0" smtClean="0"/>
              <a:t>(جـ) الجهاز السمبثاوى الذيلى (الخلفى) </a:t>
            </a:r>
          </a:p>
          <a:p>
            <a:pPr marL="0" indent="0">
              <a:buNone/>
            </a:pPr>
            <a:r>
              <a:rPr lang="en-US" sz="3400" b="1" i="1" dirty="0" smtClean="0"/>
              <a:t>Caudal sympathetic system </a:t>
            </a:r>
          </a:p>
          <a:p>
            <a:pPr marL="0" indent="0">
              <a:buNone/>
            </a:pPr>
            <a:r>
              <a:rPr lang="ar-EG" sz="3400" b="1" i="1" dirty="0" smtClean="0"/>
              <a:t>وهو يتكون من جملة الأعصاب التى تخرج من العقدة البطنية الأخيرة (التى تتكون من عدة عقد ملتحمة) وتغذى هذه الأعصاب الأعضاء التناسلية والأجزاء الخلفية للمعى.</a:t>
            </a:r>
          </a:p>
          <a:p>
            <a:pPr marL="0" indent="0">
              <a:buNone/>
            </a:pPr>
            <a:r>
              <a:rPr lang="ar-EG" sz="3400" b="1" i="1" dirty="0" smtClean="0"/>
              <a:t>وتظهر المعى الوسطى والقلب وأنابيب ملبيجى حركة مستمرة بعد قطع جميع الأعصاب التى تصلها بالجهاز العصبى المركزى. ويرجع تنظيم حركة هذه الأعضاء إلى خلايا عقدية محيطية. وقد اقترح ان هذا الجهاز المحيطى الذاتى هو الجدير بأن يطلق عليه الجهاز العصبى الذاتى الودى.</a:t>
            </a:r>
          </a:p>
          <a:p>
            <a:pPr marL="0" indent="0">
              <a:buNone/>
            </a:pPr>
            <a:endParaRPr lang="ar-EG" dirty="0"/>
          </a:p>
        </p:txBody>
      </p:sp>
    </p:spTree>
    <p:extLst>
      <p:ext uri="{BB962C8B-B14F-4D97-AF65-F5344CB8AC3E}">
        <p14:creationId xmlns:p14="http://schemas.microsoft.com/office/powerpoint/2010/main" val="3504306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a:solidFill>
            <a:schemeClr val="accent1"/>
          </a:solidFill>
        </p:spPr>
        <p:txBody>
          <a:bodyPr>
            <a:normAutofit fontScale="90000"/>
          </a:bodyPr>
          <a:lstStyle/>
          <a:p>
            <a:r>
              <a:rPr lang="ar-EG" b="1" i="1" dirty="0" smtClean="0"/>
              <a:t>الجهــاز التنفـسى</a:t>
            </a:r>
            <a:br>
              <a:rPr lang="ar-EG" b="1" i="1" dirty="0" smtClean="0"/>
            </a:br>
            <a:r>
              <a:rPr lang="en-US" b="1" i="1" dirty="0" smtClean="0"/>
              <a:t>THE RESPIRATORY SYSTEM</a:t>
            </a:r>
            <a:endParaRPr lang="ar-EG" b="1" i="1" dirty="0"/>
          </a:p>
        </p:txBody>
      </p:sp>
      <p:sp>
        <p:nvSpPr>
          <p:cNvPr id="3" name="Content Placeholder 2"/>
          <p:cNvSpPr>
            <a:spLocks noGrp="1"/>
          </p:cNvSpPr>
          <p:nvPr>
            <p:ph idx="1"/>
          </p:nvPr>
        </p:nvSpPr>
        <p:spPr>
          <a:xfrm>
            <a:off x="457200" y="1484784"/>
            <a:ext cx="8229600" cy="4641379"/>
          </a:xfrm>
          <a:solidFill>
            <a:schemeClr val="accent1"/>
          </a:solidFill>
        </p:spPr>
        <p:txBody>
          <a:bodyPr>
            <a:normAutofit fontScale="70000" lnSpcReduction="20000"/>
          </a:bodyPr>
          <a:lstStyle/>
          <a:p>
            <a:pPr marL="0" indent="0">
              <a:buNone/>
            </a:pPr>
            <a:r>
              <a:rPr lang="ar-EG" sz="3600" b="1" i="1" dirty="0" smtClean="0"/>
              <a:t>المنشأ : ← اكتودرمى</a:t>
            </a:r>
          </a:p>
          <a:p>
            <a:pPr marL="0" indent="0">
              <a:buNone/>
            </a:pPr>
            <a:r>
              <a:rPr lang="ar-EG" sz="3600" b="1" i="1" dirty="0" smtClean="0"/>
              <a:t>تعريف التنفس :</a:t>
            </a:r>
          </a:p>
          <a:p>
            <a:pPr marL="0" indent="0">
              <a:buNone/>
            </a:pPr>
            <a:r>
              <a:rPr lang="ar-EG" sz="3600" b="1" i="1" dirty="0" smtClean="0"/>
              <a:t>   هى عملية فسيولوجية ذات وجهان منفصلان : </a:t>
            </a:r>
          </a:p>
          <a:p>
            <a:pPr marL="0" indent="0">
              <a:buNone/>
            </a:pPr>
            <a:r>
              <a:rPr lang="ar-EG" sz="3600" b="1" i="1" dirty="0" smtClean="0"/>
              <a:t>أولهما : تبادل الأكسجين وثانى أكسيد الكربون بين أنسجة الجسم والوسط الخارجى ويمكن أن نطلق على هذا عملية "التنفس الخارجى".</a:t>
            </a:r>
          </a:p>
          <a:p>
            <a:pPr marL="0" indent="0">
              <a:buNone/>
            </a:pPr>
            <a:r>
              <a:rPr lang="ar-EG" sz="3600" b="1" i="1" dirty="0" smtClean="0"/>
              <a:t>وثانيهما : جملة التفاعلات المعقدة التى تتم فى الخلايا ، وتكون نتيجتها انطلاق الحرارة نتيجة أكسدة جزيئات المواد الغنية بالطاقة والتى حصل عليها الحيوان بالتغذية ويمكن أن نطلق على هذه العملية "التنفس الداخلى".</a:t>
            </a:r>
          </a:p>
          <a:p>
            <a:pPr marL="0" indent="0">
              <a:buNone/>
            </a:pPr>
            <a:endParaRPr lang="ar-EG" sz="3600" b="1" i="1" dirty="0" smtClean="0"/>
          </a:p>
          <a:p>
            <a:pPr marL="0" indent="0">
              <a:buNone/>
            </a:pPr>
            <a:r>
              <a:rPr lang="ar-EG" sz="3600" b="1" i="1" dirty="0" smtClean="0"/>
              <a:t>    ويربط هاتين العمليتين وسائل النقل داخل جسم الحيوان التى تقوم بتوصيل الأكسجين وثانى أكسيد الكربون بين أعضاء التنفس الخارجى وأعضاء التنفس الداخلى أو أعضاء الأيض.</a:t>
            </a:r>
          </a:p>
          <a:p>
            <a:pPr marL="0" indent="0">
              <a:buNone/>
            </a:pPr>
            <a:endParaRPr lang="ar-EG" dirty="0"/>
          </a:p>
        </p:txBody>
      </p:sp>
    </p:spTree>
    <p:extLst>
      <p:ext uri="{BB962C8B-B14F-4D97-AF65-F5344CB8AC3E}">
        <p14:creationId xmlns:p14="http://schemas.microsoft.com/office/powerpoint/2010/main" val="1317291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endParaRPr lang="ar-EG" dirty="0"/>
          </a:p>
        </p:txBody>
      </p:sp>
      <p:sp>
        <p:nvSpPr>
          <p:cNvPr id="3" name="Content Placeholder 2"/>
          <p:cNvSpPr>
            <a:spLocks noGrp="1"/>
          </p:cNvSpPr>
          <p:nvPr>
            <p:ph idx="1"/>
          </p:nvPr>
        </p:nvSpPr>
        <p:spPr>
          <a:xfrm>
            <a:off x="457200" y="908720"/>
            <a:ext cx="8229600" cy="5217443"/>
          </a:xfrm>
          <a:solidFill>
            <a:schemeClr val="accent1"/>
          </a:solidFill>
        </p:spPr>
        <p:txBody>
          <a:bodyPr>
            <a:normAutofit fontScale="85000" lnSpcReduction="10000"/>
          </a:bodyPr>
          <a:lstStyle/>
          <a:p>
            <a:pPr marL="0" indent="0">
              <a:buNone/>
            </a:pPr>
            <a:r>
              <a:rPr lang="ar-EG" b="1" i="1" dirty="0" smtClean="0"/>
              <a:t>ويعتبر الجلد هو العضو الأصلى للتنفس ولكنه فى مفصليات الأرجل وخاصة فى الحشرات التى تعيش على اليابسة قد تحور وصار غير منفذ للماء وبذلك لم يعد يصلح لتبادل الغازات. وأصبح لغالبية الحشرات جهاز تنفسى متخصص للتنفس عبارة عن مجموعة من الأنابيب أو القصبات التى تفتح إلى الخارج بعدة ثغور تنفسية ويصل بواسطتها الهواء مباشرة إلى الأنسجة.</a:t>
            </a:r>
          </a:p>
          <a:p>
            <a:pPr marL="0" indent="0">
              <a:buNone/>
            </a:pPr>
            <a:r>
              <a:rPr lang="ar-EG" b="1" i="1" dirty="0" smtClean="0"/>
              <a:t>تركيب الجهاز القصبى :</a:t>
            </a:r>
          </a:p>
          <a:p>
            <a:pPr marL="0" indent="0">
              <a:buNone/>
            </a:pPr>
            <a:r>
              <a:rPr lang="ar-EG" b="1" i="1" dirty="0" smtClean="0"/>
              <a:t>يتركب الجهاز التنفسى فى الحشرات من أزواج من فتحات جانبية مرئية فى عقل الصدر والبطن تعرف بالفتحات التنفسية أو الثغور </a:t>
            </a:r>
            <a:r>
              <a:rPr lang="en-US" b="1" i="1" dirty="0" smtClean="0"/>
              <a:t>Spiracles or stigmata </a:t>
            </a:r>
            <a:r>
              <a:rPr lang="ar-EG" b="1" i="1" dirty="0" smtClean="0"/>
              <a:t>وهذه تؤدى إلى انغمادات داخلية " </a:t>
            </a:r>
            <a:r>
              <a:rPr lang="en-US" b="1" i="1" dirty="0" smtClean="0"/>
              <a:t>Invaginations" </a:t>
            </a:r>
            <a:r>
              <a:rPr lang="ar-EG" b="1" i="1" dirty="0" smtClean="0"/>
              <a:t>تعرف بالقصبات الهوائية </a:t>
            </a:r>
            <a:r>
              <a:rPr lang="en-US" b="1" i="1" dirty="0" smtClean="0"/>
              <a:t>Tracheae </a:t>
            </a:r>
            <a:r>
              <a:rPr lang="ar-EG" b="1" i="1" dirty="0" smtClean="0"/>
              <a:t>وهذه تتفرع او تتشعب فى أعضاء الجسم وزوائده فى صورة تفرعات غاية فى الدقة تصل إلى جميع خلايا الجسم تقريباً وتعرف بالقصيبات الهوائية </a:t>
            </a:r>
            <a:r>
              <a:rPr lang="en-US" b="1" i="1" dirty="0" err="1" smtClean="0"/>
              <a:t>Tracheoles</a:t>
            </a:r>
            <a:r>
              <a:rPr lang="en-US" b="1" i="1" dirty="0" smtClean="0"/>
              <a:t> .</a:t>
            </a:r>
          </a:p>
          <a:p>
            <a:pPr marL="0" indent="0">
              <a:buNone/>
            </a:pPr>
            <a:endParaRPr lang="ar-EG" dirty="0"/>
          </a:p>
        </p:txBody>
      </p:sp>
    </p:spTree>
    <p:extLst>
      <p:ext uri="{BB962C8B-B14F-4D97-AF65-F5344CB8AC3E}">
        <p14:creationId xmlns:p14="http://schemas.microsoft.com/office/powerpoint/2010/main" val="272545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endParaRPr lang="ar-EG" dirty="0"/>
          </a:p>
        </p:txBody>
      </p:sp>
      <p:sp>
        <p:nvSpPr>
          <p:cNvPr id="3" name="Content Placeholder 2"/>
          <p:cNvSpPr>
            <a:spLocks noGrp="1"/>
          </p:cNvSpPr>
          <p:nvPr>
            <p:ph idx="1"/>
          </p:nvPr>
        </p:nvSpPr>
        <p:spPr>
          <a:xfrm>
            <a:off x="457200" y="980728"/>
            <a:ext cx="8229600" cy="5145435"/>
          </a:xfrm>
          <a:solidFill>
            <a:schemeClr val="accent1"/>
          </a:solidFill>
        </p:spPr>
        <p:txBody>
          <a:bodyPr>
            <a:normAutofit fontScale="85000" lnSpcReduction="20000"/>
          </a:bodyPr>
          <a:lstStyle/>
          <a:p>
            <a:pPr marL="0" indent="0">
              <a:buNone/>
            </a:pPr>
            <a:r>
              <a:rPr lang="ar-EG" b="1" i="1" dirty="0"/>
              <a:t>أولاً – الثغور التنفسية </a:t>
            </a:r>
            <a:r>
              <a:rPr lang="en-US" b="1" i="1" dirty="0"/>
              <a:t>The spiracles or stigmata </a:t>
            </a:r>
          </a:p>
          <a:p>
            <a:pPr marL="0" indent="0">
              <a:buNone/>
            </a:pPr>
            <a:endParaRPr lang="en-US" b="1" i="1" dirty="0"/>
          </a:p>
          <a:p>
            <a:pPr marL="0" indent="0">
              <a:buNone/>
            </a:pPr>
            <a:r>
              <a:rPr lang="ar-EG" b="1" i="1" dirty="0"/>
              <a:t>تعتبر الفتحات التنفسية الفوهات أو الفتحات الخارجية للانغمادات الإكتودرمية التى ينشا منها الجهاز القصبى وعادة ما يكون موقعها فى منطقة البللورا فى كل من عقل الصدر والبطن فى الحشرات الكاملة ، قد تكون هناك ثغور تنفسية فى منطقة الرأس فى أجنة بعض الحشرات ، وقد تأخذ مكاناً أمامياً أو خلفياً خاصة فى الحلقات البطنية ، وقد يتغير موقع الثغر إلى أعلى فتكون على الحواف الجانبية للترجة كما فى الثغور التنفسية البطنية فى النمل والذباب ، أما فى منطقة الصدر فتوجد الثغور بين الحلقات بحيث تقع كل فتحة أمام الحلقة التى تليها مباشرة.</a:t>
            </a:r>
          </a:p>
          <a:p>
            <a:pPr marL="0" indent="0">
              <a:buNone/>
            </a:pPr>
            <a:endParaRPr lang="ar-EG" b="1" i="1" dirty="0"/>
          </a:p>
          <a:p>
            <a:pPr marL="0" indent="0">
              <a:buNone/>
            </a:pPr>
            <a:r>
              <a:rPr lang="ar-EG" b="1" i="1" dirty="0"/>
              <a:t>أما الثغور بالنسبة لعددها فهو يختلف باختلاف الحشرات وعمرها ففى الطور الجنينى يوجد 14 زوجاً منها : زوج فى الشفة السفلى ، 3 ازواج صدرية ، 10 ازواج بطنية كما فى جنين نحل العسل.</a:t>
            </a:r>
          </a:p>
          <a:p>
            <a:pPr marL="0" indent="0">
              <a:buNone/>
            </a:pPr>
            <a:endParaRPr lang="ar-EG" dirty="0"/>
          </a:p>
        </p:txBody>
      </p:sp>
    </p:spTree>
    <p:extLst>
      <p:ext uri="{BB962C8B-B14F-4D97-AF65-F5344CB8AC3E}">
        <p14:creationId xmlns:p14="http://schemas.microsoft.com/office/powerpoint/2010/main" val="2088194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04664"/>
          </a:xfrm>
        </p:spPr>
        <p:txBody>
          <a:bodyPr>
            <a:normAutofit fontScale="90000"/>
          </a:bodyPr>
          <a:lstStyle/>
          <a:p>
            <a:endParaRPr lang="ar-EG" dirty="0"/>
          </a:p>
        </p:txBody>
      </p:sp>
      <p:sp>
        <p:nvSpPr>
          <p:cNvPr id="3" name="Content Placeholder 2"/>
          <p:cNvSpPr>
            <a:spLocks noGrp="1"/>
          </p:cNvSpPr>
          <p:nvPr>
            <p:ph idx="1"/>
          </p:nvPr>
        </p:nvSpPr>
        <p:spPr>
          <a:xfrm>
            <a:off x="457200" y="548680"/>
            <a:ext cx="8229600" cy="6120680"/>
          </a:xfrm>
          <a:solidFill>
            <a:schemeClr val="accent1"/>
          </a:solidFill>
        </p:spPr>
        <p:txBody>
          <a:bodyPr>
            <a:normAutofit fontScale="85000" lnSpcReduction="20000"/>
          </a:bodyPr>
          <a:lstStyle/>
          <a:p>
            <a:pPr marL="0" indent="0">
              <a:buNone/>
            </a:pPr>
            <a:r>
              <a:rPr lang="ar-EG" b="1" i="1" dirty="0"/>
              <a:t>كما أن ثغور الرأس والحلقة الصدرية الأولى تزول تماماً بعد فترة النمو الجنينى ويكون أقصى عدد للثغور التنفسية البطنية بعد هذه المرحلة (8) ثمانية على الحلقات البطنية من 2-9 ، فيصبح مجموع الثغور التنفسية فى غالبية الحشرات (10) أزواج ما عدا رتبة </a:t>
            </a:r>
            <a:r>
              <a:rPr lang="en-US" b="1" i="1" dirty="0" err="1"/>
              <a:t>Diplura</a:t>
            </a:r>
            <a:r>
              <a:rPr lang="en-US" b="1" i="1" dirty="0"/>
              <a:t> </a:t>
            </a:r>
            <a:r>
              <a:rPr lang="ar-EG" b="1" i="1" dirty="0"/>
              <a:t>حيث توجد ثلاثة أزواج : زوجين على الصدر الثانى وزوج على الصدر الخلفى. وقد تنعدم الثغور التنفسية البطنية تماماً كما فى حشرة </a:t>
            </a:r>
            <a:r>
              <a:rPr lang="en-US" b="1" i="1" dirty="0" err="1"/>
              <a:t>Campodea</a:t>
            </a:r>
            <a:r>
              <a:rPr lang="en-US" b="1" i="1" dirty="0"/>
              <a:t> </a:t>
            </a:r>
            <a:r>
              <a:rPr lang="ar-EG" b="1" i="1" dirty="0"/>
              <a:t>من رتبة </a:t>
            </a:r>
            <a:r>
              <a:rPr lang="en-US" b="1" i="1" dirty="0" err="1"/>
              <a:t>Diplura</a:t>
            </a:r>
            <a:r>
              <a:rPr lang="en-US" b="1" i="1" dirty="0"/>
              <a:t> .</a:t>
            </a:r>
          </a:p>
          <a:p>
            <a:pPr marL="0" indent="0">
              <a:buNone/>
            </a:pPr>
            <a:r>
              <a:rPr lang="en-US" b="1" i="1" dirty="0"/>
              <a:t> </a:t>
            </a:r>
            <a:r>
              <a:rPr lang="ar-EG" b="1" i="1" dirty="0"/>
              <a:t>وتبعاً لعدد الثغور التنفسية توجد أنماط مختلفة للجهاز التنفسى هى :</a:t>
            </a:r>
          </a:p>
          <a:p>
            <a:pPr marL="0" indent="0">
              <a:buNone/>
            </a:pPr>
            <a:r>
              <a:rPr lang="ar-EG" b="1" i="1" dirty="0"/>
              <a:t>(1) الجهاز التنفسى المفتوح </a:t>
            </a:r>
            <a:r>
              <a:rPr lang="en-US" b="1" i="1" dirty="0"/>
              <a:t>The </a:t>
            </a:r>
            <a:r>
              <a:rPr lang="en-US" b="1" i="1" dirty="0" err="1"/>
              <a:t>Holopneustic</a:t>
            </a:r>
            <a:r>
              <a:rPr lang="en-US" b="1" i="1" dirty="0"/>
              <a:t> respiratory system : </a:t>
            </a:r>
            <a:r>
              <a:rPr lang="ar-EG" b="1" i="1" dirty="0"/>
              <a:t>يوجد فى غالبية الحشرات الكاملة والحوريات يحتوى على 10 أزواج من الثغور التنفسية العاملة.</a:t>
            </a:r>
          </a:p>
          <a:p>
            <a:pPr marL="0" indent="0">
              <a:buNone/>
            </a:pPr>
            <a:r>
              <a:rPr lang="ar-EG" b="1" i="1" dirty="0"/>
              <a:t>(2) الجهاز التنفسى النصف مفتوح </a:t>
            </a:r>
            <a:r>
              <a:rPr lang="en-US" b="1" i="1" dirty="0"/>
              <a:t>The </a:t>
            </a:r>
            <a:r>
              <a:rPr lang="en-US" b="1" i="1" dirty="0" err="1"/>
              <a:t>Hemipneustic</a:t>
            </a:r>
            <a:r>
              <a:rPr lang="en-US" b="1" i="1" dirty="0"/>
              <a:t> respiratory system : </a:t>
            </a:r>
            <a:r>
              <a:rPr lang="ar-EG" b="1" i="1" dirty="0"/>
              <a:t>هو النوع السائد فى اليرقات وفيه ينقل زوج أو أكثر من الفتحات ومنه الأنواع التالية :</a:t>
            </a:r>
          </a:p>
          <a:p>
            <a:pPr marL="0" indent="0">
              <a:buNone/>
            </a:pPr>
            <a:r>
              <a:rPr lang="ar-EG" b="1" i="1" dirty="0"/>
              <a:t>أ – ذو الثغور المحيطية </a:t>
            </a:r>
            <a:r>
              <a:rPr lang="en-US" b="1" i="1" dirty="0" err="1"/>
              <a:t>Peripneustic</a:t>
            </a:r>
            <a:r>
              <a:rPr lang="en-US" b="1" i="1" dirty="0"/>
              <a:t>  : </a:t>
            </a:r>
            <a:r>
              <a:rPr lang="ar-EG" b="1" i="1" dirty="0"/>
              <a:t>كل الثغور التنفسية عاملة على جانب جسم اليرقة ما عدا الثغور التنفسية الخاصة بالحلقة الصدرية الثالثة كما فى يرقات شبكية الأجنحة وغمدية الأجنحة.</a:t>
            </a:r>
          </a:p>
          <a:p>
            <a:pPr marL="0" indent="0">
              <a:buNone/>
            </a:pPr>
            <a:endParaRPr lang="ar-EG" dirty="0"/>
          </a:p>
        </p:txBody>
      </p:sp>
    </p:spTree>
    <p:extLst>
      <p:ext uri="{BB962C8B-B14F-4D97-AF65-F5344CB8AC3E}">
        <p14:creationId xmlns:p14="http://schemas.microsoft.com/office/powerpoint/2010/main" val="3138199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endParaRPr lang="ar-EG" dirty="0"/>
          </a:p>
        </p:txBody>
      </p:sp>
      <p:sp>
        <p:nvSpPr>
          <p:cNvPr id="3" name="Content Placeholder 2"/>
          <p:cNvSpPr>
            <a:spLocks noGrp="1"/>
          </p:cNvSpPr>
          <p:nvPr>
            <p:ph idx="1"/>
          </p:nvPr>
        </p:nvSpPr>
        <p:spPr>
          <a:xfrm>
            <a:off x="457200" y="908720"/>
            <a:ext cx="8229600" cy="5217443"/>
          </a:xfrm>
          <a:solidFill>
            <a:schemeClr val="accent1"/>
          </a:solidFill>
        </p:spPr>
        <p:txBody>
          <a:bodyPr>
            <a:normAutofit fontScale="85000" lnSpcReduction="20000"/>
          </a:bodyPr>
          <a:lstStyle/>
          <a:p>
            <a:pPr marL="0" indent="0">
              <a:buNone/>
            </a:pPr>
            <a:r>
              <a:rPr lang="ar-EG" b="1" i="1" dirty="0"/>
              <a:t>ب- ذو الطرفين </a:t>
            </a:r>
            <a:r>
              <a:rPr lang="en-US" b="1" i="1" dirty="0" err="1"/>
              <a:t>Amphipneustic</a:t>
            </a:r>
            <a:r>
              <a:rPr lang="en-US" b="1" i="1" dirty="0"/>
              <a:t> : </a:t>
            </a:r>
            <a:r>
              <a:rPr lang="ar-EG" b="1" i="1" dirty="0"/>
              <a:t>الثغور التنفسية العاملة زوجان فقط (زوج فى الحلقة الصدرية الأولى وزوج آخر فى مؤخر البطن) كما فى يرقات الذباب.</a:t>
            </a:r>
          </a:p>
          <a:p>
            <a:pPr marL="0" indent="0">
              <a:buNone/>
            </a:pPr>
            <a:r>
              <a:rPr lang="ar-EG" b="1" i="1" dirty="0"/>
              <a:t>جـ- ذو الثغور الأمامية </a:t>
            </a:r>
            <a:r>
              <a:rPr lang="en-US" b="1" i="1" dirty="0" err="1"/>
              <a:t>Propneustic</a:t>
            </a:r>
            <a:r>
              <a:rPr lang="en-US" b="1" i="1" dirty="0"/>
              <a:t> : </a:t>
            </a:r>
            <a:r>
              <a:rPr lang="ar-EG" b="1" i="1" dirty="0"/>
              <a:t>وفيه تكون الثغور العاملة عبارة عن زوج واحد فقط وهو الخاص بالحلقة الصدرية الأولى ويوجد فى عذارى البعوض.</a:t>
            </a:r>
          </a:p>
          <a:p>
            <a:pPr marL="0" indent="0">
              <a:buNone/>
            </a:pPr>
            <a:r>
              <a:rPr lang="ar-EG" b="1" i="1" dirty="0"/>
              <a:t>د – ذو الثغور الخلفية </a:t>
            </a:r>
            <a:r>
              <a:rPr lang="en-US" b="1" i="1" dirty="0" err="1"/>
              <a:t>Metapneustic</a:t>
            </a:r>
            <a:r>
              <a:rPr lang="en-US" b="1" i="1" dirty="0"/>
              <a:t> : </a:t>
            </a:r>
            <a:r>
              <a:rPr lang="ar-EG" b="1" i="1" dirty="0"/>
              <a:t>وفيه تكون الثغور العاملة هى زوج واحد فقط والخاص بالحلقة البطنية الأخيرة كما فى يرقات البعوض من فصيلة </a:t>
            </a:r>
            <a:r>
              <a:rPr lang="en-US" b="1" i="1" dirty="0" err="1"/>
              <a:t>Tipulidae</a:t>
            </a:r>
            <a:r>
              <a:rPr lang="en-US" b="1" i="1" dirty="0"/>
              <a:t> . </a:t>
            </a:r>
            <a:r>
              <a:rPr lang="ar-EG" b="1" i="1" dirty="0"/>
              <a:t>ويمكن ضم الأنواع الثلاثة الأخيرة فى مجموعة واحدة تحت تعريف الأجهزة التنفسية قليلة الفتحات </a:t>
            </a:r>
            <a:r>
              <a:rPr lang="en-US" b="1" i="1" dirty="0" err="1"/>
              <a:t>Oligopneustic</a:t>
            </a:r>
            <a:r>
              <a:rPr lang="en-US" b="1" i="1" dirty="0"/>
              <a:t> </a:t>
            </a:r>
            <a:r>
              <a:rPr lang="ar-EG" b="1" i="1" dirty="0"/>
              <a:t>وهى تمثل مجموعة الحشرات أو أطوارها التى تعيش فى الوسط المائى.</a:t>
            </a:r>
          </a:p>
          <a:p>
            <a:pPr marL="0" indent="0">
              <a:buNone/>
            </a:pPr>
            <a:r>
              <a:rPr lang="ar-EG" b="1" i="1" dirty="0"/>
              <a:t>(3) الجهاز التنفسى مغلق الثغور </a:t>
            </a:r>
            <a:r>
              <a:rPr lang="en-US" b="1" i="1" dirty="0"/>
              <a:t>The </a:t>
            </a:r>
            <a:r>
              <a:rPr lang="en-US" b="1" i="1" dirty="0" err="1"/>
              <a:t>Apneustic</a:t>
            </a:r>
            <a:r>
              <a:rPr lang="en-US" b="1" i="1" dirty="0"/>
              <a:t> respiratory system : </a:t>
            </a:r>
            <a:r>
              <a:rPr lang="ar-EG" b="1" i="1" dirty="0"/>
              <a:t>جميع الثغور التنفسية مغلقة أو غير عاملة وهو شائع فى الحشرات المائية.</a:t>
            </a:r>
          </a:p>
          <a:p>
            <a:pPr marL="0" indent="0">
              <a:buNone/>
            </a:pPr>
            <a:endParaRPr lang="ar-EG" dirty="0"/>
          </a:p>
        </p:txBody>
      </p:sp>
    </p:spTree>
    <p:extLst>
      <p:ext uri="{BB962C8B-B14F-4D97-AF65-F5344CB8AC3E}">
        <p14:creationId xmlns:p14="http://schemas.microsoft.com/office/powerpoint/2010/main" val="2881258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32656"/>
          </a:xfrm>
        </p:spPr>
        <p:txBody>
          <a:bodyPr>
            <a:normAutofit fontScale="90000"/>
          </a:bodyPr>
          <a:lstStyle/>
          <a:p>
            <a:endParaRPr lang="ar-EG" dirty="0"/>
          </a:p>
        </p:txBody>
      </p:sp>
      <p:sp>
        <p:nvSpPr>
          <p:cNvPr id="3" name="Content Placeholder 2"/>
          <p:cNvSpPr>
            <a:spLocks noGrp="1"/>
          </p:cNvSpPr>
          <p:nvPr>
            <p:ph idx="1"/>
          </p:nvPr>
        </p:nvSpPr>
        <p:spPr>
          <a:xfrm>
            <a:off x="457200" y="548680"/>
            <a:ext cx="8229600" cy="6120680"/>
          </a:xfrm>
          <a:solidFill>
            <a:schemeClr val="accent1"/>
          </a:solidFill>
        </p:spPr>
        <p:txBody>
          <a:bodyPr>
            <a:normAutofit fontScale="85000" lnSpcReduction="10000"/>
          </a:bodyPr>
          <a:lstStyle/>
          <a:p>
            <a:pPr marL="0" indent="0">
              <a:buNone/>
            </a:pPr>
            <a:r>
              <a:rPr lang="ar-EG" b="1" i="1" dirty="0"/>
              <a:t>تركيب الثغر التنفسى </a:t>
            </a:r>
            <a:r>
              <a:rPr lang="en-US" b="1" i="1" dirty="0"/>
              <a:t>Structure of Spiracle </a:t>
            </a:r>
          </a:p>
          <a:p>
            <a:pPr marL="0" indent="0">
              <a:buNone/>
            </a:pPr>
            <a:r>
              <a:rPr lang="ar-EG" b="1" i="1" dirty="0"/>
              <a:t>يتركب الثغر التنفسى من فتحة خارجية </a:t>
            </a:r>
            <a:r>
              <a:rPr lang="en-US" b="1" i="1" dirty="0"/>
              <a:t>External opening  </a:t>
            </a:r>
            <a:r>
              <a:rPr lang="ar-EG" b="1" i="1" dirty="0"/>
              <a:t>او فتحة الدهليز الخارجية </a:t>
            </a:r>
            <a:r>
              <a:rPr lang="en-US" b="1" i="1" dirty="0"/>
              <a:t>Atrial orifice </a:t>
            </a:r>
            <a:r>
              <a:rPr lang="ar-EG" b="1" i="1" dirty="0"/>
              <a:t>يحيط بها صفيحة حلقية أو شفاه </a:t>
            </a:r>
            <a:r>
              <a:rPr lang="en-US" b="1" i="1" dirty="0"/>
              <a:t>Annular </a:t>
            </a:r>
            <a:r>
              <a:rPr lang="en-US" b="1" i="1" dirty="0" err="1"/>
              <a:t>sclerite</a:t>
            </a:r>
            <a:r>
              <a:rPr lang="en-US" b="1" i="1" dirty="0"/>
              <a:t> or </a:t>
            </a:r>
            <a:r>
              <a:rPr lang="en-US" b="1" i="1" dirty="0" err="1"/>
              <a:t>peritreme</a:t>
            </a:r>
            <a:r>
              <a:rPr lang="en-US" b="1" i="1" dirty="0"/>
              <a:t> </a:t>
            </a:r>
            <a:r>
              <a:rPr lang="ar-EG" b="1" i="1" dirty="0"/>
              <a:t>وتؤدى هذه الفتحة إلى تجويف أو دهليز </a:t>
            </a:r>
            <a:r>
              <a:rPr lang="en-US" b="1" i="1" dirty="0" err="1"/>
              <a:t>Attrium</a:t>
            </a:r>
            <a:r>
              <a:rPr lang="en-US" b="1" i="1" dirty="0"/>
              <a:t> </a:t>
            </a:r>
            <a:r>
              <a:rPr lang="ar-EG" b="1" i="1" dirty="0"/>
              <a:t>أو </a:t>
            </a:r>
            <a:r>
              <a:rPr lang="en-US" b="1" i="1" dirty="0"/>
              <a:t>Vestibule </a:t>
            </a:r>
            <a:r>
              <a:rPr lang="ar-EG" b="1" i="1" dirty="0"/>
              <a:t>وهو اتساع يقع بين الفتحة التنفسية وبداية القصبة الهوائية ويكون خالياً من التغليظ الكيتبى الحلزونى </a:t>
            </a:r>
            <a:r>
              <a:rPr lang="en-US" b="1" i="1" dirty="0" err="1"/>
              <a:t>Taenidia</a:t>
            </a:r>
            <a:r>
              <a:rPr lang="en-US" b="1" i="1" dirty="0"/>
              <a:t> (</a:t>
            </a:r>
            <a:r>
              <a:rPr lang="ar-EG" b="1" i="1" dirty="0"/>
              <a:t>التى توجد فى جدر القصبات الهوائية).</a:t>
            </a:r>
          </a:p>
          <a:p>
            <a:pPr marL="0" indent="0">
              <a:buNone/>
            </a:pPr>
            <a:r>
              <a:rPr lang="ar-EG" b="1" i="1" dirty="0"/>
              <a:t>   وغالباً ما يبرز من جدرانه الداخلية شعرات أو عوارض أو زوائد كيتينية تحول دون دخول التربة والمواد الغريبة أو الماء وكثيراً ما يتصل بالفتحات التنفسية غدد جلدية تمنع تبلل الثغر تعرف بالغدد الحول ثغرية </a:t>
            </a:r>
            <a:r>
              <a:rPr lang="en-US" b="1" i="1" dirty="0" err="1"/>
              <a:t>Peristigmata</a:t>
            </a:r>
            <a:r>
              <a:rPr lang="en-US" b="1" i="1" dirty="0"/>
              <a:t> glands </a:t>
            </a:r>
            <a:r>
              <a:rPr lang="ar-EG" b="1" i="1" dirty="0"/>
              <a:t>حيث تفرز مواد غير قابلة للبلل </a:t>
            </a:r>
            <a:r>
              <a:rPr lang="en-US" b="1" i="1" dirty="0" err="1"/>
              <a:t>Hydrophobe</a:t>
            </a:r>
            <a:r>
              <a:rPr lang="en-US" b="1" i="1" dirty="0"/>
              <a:t> materials </a:t>
            </a:r>
            <a:r>
              <a:rPr lang="ar-EG" b="1" i="1" dirty="0"/>
              <a:t>يكون الثغر التنفسى مجهز بجهاز إقفال </a:t>
            </a:r>
            <a:r>
              <a:rPr lang="en-US" b="1" i="1" dirty="0"/>
              <a:t>closing apparatus </a:t>
            </a:r>
            <a:r>
              <a:rPr lang="ar-EG" b="1" i="1" dirty="0"/>
              <a:t>يتكون من عضلة أو أكثر وأجزاء أخرى جليدية وظيفتها تنظيم مرور الهواء من وإلى الثغر ويختلف تركيبه فى الحشرات المختلفة كما يختلف موقعه كما سبق.</a:t>
            </a:r>
          </a:p>
          <a:p>
            <a:pPr marL="0" indent="0">
              <a:buNone/>
            </a:pPr>
            <a:endParaRPr lang="ar-EG" dirty="0"/>
          </a:p>
        </p:txBody>
      </p:sp>
    </p:spTree>
    <p:extLst>
      <p:ext uri="{BB962C8B-B14F-4D97-AF65-F5344CB8AC3E}">
        <p14:creationId xmlns:p14="http://schemas.microsoft.com/office/powerpoint/2010/main" val="22549378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32656"/>
          </a:xfrm>
        </p:spPr>
        <p:txBody>
          <a:bodyPr>
            <a:normAutofit fontScale="90000"/>
          </a:bodyPr>
          <a:lstStyle/>
          <a:p>
            <a:endParaRPr lang="ar-EG" dirty="0"/>
          </a:p>
        </p:txBody>
      </p:sp>
      <p:sp>
        <p:nvSpPr>
          <p:cNvPr id="3" name="Content Placeholder 2"/>
          <p:cNvSpPr>
            <a:spLocks noGrp="1"/>
          </p:cNvSpPr>
          <p:nvPr>
            <p:ph idx="1"/>
          </p:nvPr>
        </p:nvSpPr>
        <p:spPr>
          <a:xfrm>
            <a:off x="457200" y="692696"/>
            <a:ext cx="8229600" cy="6048672"/>
          </a:xfrm>
          <a:solidFill>
            <a:schemeClr val="accent1"/>
          </a:solidFill>
        </p:spPr>
        <p:txBody>
          <a:bodyPr>
            <a:normAutofit fontScale="92500" lnSpcReduction="10000"/>
          </a:bodyPr>
          <a:lstStyle/>
          <a:p>
            <a:pPr marL="0" indent="0">
              <a:buNone/>
            </a:pPr>
            <a:r>
              <a:rPr lang="ar-EG" b="1" i="1" dirty="0"/>
              <a:t>التحكم فى فتح وغلق الثغر :</a:t>
            </a:r>
          </a:p>
          <a:p>
            <a:pPr marL="0" indent="0">
              <a:buNone/>
            </a:pPr>
            <a:r>
              <a:rPr lang="ar-EG" b="1" i="1" dirty="0"/>
              <a:t>تكون الثغور غالبية الوقت مقفولة لتقليل فقد الماء ولا تفتح إلا لأقل وقت ممكن وتتصل عضلة الثغر بأعصاب حركية واردة عليها من العقدة العصبية الموجودة فى نفس الحلقة أو الحلقة التى أمامها ويخرج محور الخلية العصبية الحركية من العقدة العصبية ويمر فى العصب الوسطى الفردى ثم يتفرع على فرعين يتجه كل فرع إلى العضلة المقابلة ، لذلك يرد إلى ثغرى كل حلقة سيالات عصبية فى نفس الوقت وبمعدل واحد فيتم قفلها معاً فى وقت واحد. ويمثل ذلك نصف القوس الانعكاسى لقفل الثغر وفتحه. أما النصف الآخر الذى يتمثل فى النصف الحسى فيتكون من خلايا حسية توجد أجسام خلاياها بين خلايا البشرة بالقرب من الثغر وتمر محاورها لتدخل العقدة العصبية التالية. وعلى ذلك تنقبض عضلة قفل الثغر بناءً على سلسلة من السيالات التالية. </a:t>
            </a:r>
          </a:p>
          <a:p>
            <a:pPr marL="0" indent="0">
              <a:buNone/>
            </a:pPr>
            <a:endParaRPr lang="ar-EG" dirty="0"/>
          </a:p>
        </p:txBody>
      </p:sp>
    </p:spTree>
    <p:extLst>
      <p:ext uri="{BB962C8B-B14F-4D97-AF65-F5344CB8AC3E}">
        <p14:creationId xmlns:p14="http://schemas.microsoft.com/office/powerpoint/2010/main" val="1101205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432048"/>
          </a:xfrm>
        </p:spPr>
        <p:txBody>
          <a:bodyPr>
            <a:normAutofit fontScale="90000"/>
          </a:bodyPr>
          <a:lstStyle/>
          <a:p>
            <a:endParaRPr lang="ar-EG" dirty="0"/>
          </a:p>
        </p:txBody>
      </p:sp>
      <p:sp>
        <p:nvSpPr>
          <p:cNvPr id="3" name="Content Placeholder 2"/>
          <p:cNvSpPr>
            <a:spLocks noGrp="1"/>
          </p:cNvSpPr>
          <p:nvPr>
            <p:ph idx="1"/>
          </p:nvPr>
        </p:nvSpPr>
        <p:spPr>
          <a:xfrm>
            <a:off x="457200" y="836712"/>
            <a:ext cx="8229600" cy="5544616"/>
          </a:xfrm>
          <a:solidFill>
            <a:schemeClr val="accent1"/>
          </a:solidFill>
        </p:spPr>
        <p:txBody>
          <a:bodyPr>
            <a:normAutofit lnSpcReduction="10000"/>
          </a:bodyPr>
          <a:lstStyle/>
          <a:p>
            <a:pPr marL="0" indent="0">
              <a:buNone/>
            </a:pPr>
            <a:r>
              <a:rPr lang="ar-EG" b="1" i="1" dirty="0"/>
              <a:t>وعلى ذلك تنقبض عضلة قفل الثغر بناءً على سلسلة من السيالات العصبية واردة عليها من الجهاز العصبى المركزى ولكن ذلك يكون بمعدل يختلف ويتأثر بعدة عوامل تؤثر أولاً على الجهاز العصبى وبالتالى على حركة العضلة ومن أهم هذه العوامل تركيز ثانى أكسيد الكربون والأكسجين فى الأنسجة.</a:t>
            </a:r>
          </a:p>
          <a:p>
            <a:pPr marL="0" indent="0">
              <a:buNone/>
            </a:pPr>
            <a:endParaRPr lang="ar-EG" b="1" i="1" dirty="0"/>
          </a:p>
          <a:p>
            <a:pPr marL="0" indent="0">
              <a:buNone/>
            </a:pPr>
            <a:r>
              <a:rPr lang="ar-EG" b="1" i="1" dirty="0"/>
              <a:t>فإذا زاد تركيز </a:t>
            </a:r>
            <a:r>
              <a:rPr lang="en-US" b="1" i="1" dirty="0"/>
              <a:t>CO2 </a:t>
            </a:r>
            <a:r>
              <a:rPr lang="ar-EG" b="1" i="1" dirty="0"/>
              <a:t>وقل تركيز </a:t>
            </a:r>
            <a:r>
              <a:rPr lang="en-US" b="1" i="1" dirty="0"/>
              <a:t>O2 </a:t>
            </a:r>
            <a:r>
              <a:rPr lang="ar-EG" b="1" i="1" dirty="0"/>
              <a:t>ويحدث ذلك بالطبع عند قفل الثغور فإن ذلك يؤدى إلى تقليل معدل سير السيالات على الأعصاب الحركية فيقل شدة انقباض العضلة ويؤدى ذلك إلى فتح الثغر كما يؤثر أيضاً </a:t>
            </a:r>
            <a:r>
              <a:rPr lang="en-US" b="1" i="1" dirty="0"/>
              <a:t>CO2 </a:t>
            </a:r>
            <a:r>
              <a:rPr lang="ar-EG" b="1" i="1" dirty="0"/>
              <a:t>على اللوحات النهائية الحركية ويخفض جهد العضلة فيقل شدة انقباضها فيفتح الثغر.</a:t>
            </a:r>
          </a:p>
          <a:p>
            <a:pPr marL="0" indent="0">
              <a:buNone/>
            </a:pPr>
            <a:endParaRPr lang="ar-EG" dirty="0"/>
          </a:p>
        </p:txBody>
      </p:sp>
    </p:spTree>
    <p:extLst>
      <p:ext uri="{BB962C8B-B14F-4D97-AF65-F5344CB8AC3E}">
        <p14:creationId xmlns:p14="http://schemas.microsoft.com/office/powerpoint/2010/main" val="19266063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fontScale="90000"/>
          </a:bodyPr>
          <a:lstStyle/>
          <a:p>
            <a:endParaRPr lang="ar-EG" dirty="0"/>
          </a:p>
        </p:txBody>
      </p:sp>
      <p:sp>
        <p:nvSpPr>
          <p:cNvPr id="3" name="Content Placeholder 2"/>
          <p:cNvSpPr>
            <a:spLocks noGrp="1"/>
          </p:cNvSpPr>
          <p:nvPr>
            <p:ph idx="1"/>
          </p:nvPr>
        </p:nvSpPr>
        <p:spPr>
          <a:xfrm>
            <a:off x="457200" y="836712"/>
            <a:ext cx="8229600" cy="5904656"/>
          </a:xfrm>
          <a:solidFill>
            <a:schemeClr val="accent1"/>
          </a:solidFill>
        </p:spPr>
        <p:txBody>
          <a:bodyPr>
            <a:normAutofit fontScale="85000" lnSpcReduction="10000"/>
          </a:bodyPr>
          <a:lstStyle/>
          <a:p>
            <a:pPr marL="0" indent="0">
              <a:buNone/>
            </a:pPr>
            <a:r>
              <a:rPr lang="ar-EG" b="1" i="1" dirty="0"/>
              <a:t>ثانياً – القصبات الهوائية </a:t>
            </a:r>
            <a:r>
              <a:rPr lang="en-US" b="1" i="1" dirty="0"/>
              <a:t>The tracheae </a:t>
            </a:r>
          </a:p>
          <a:p>
            <a:pPr marL="0" indent="0">
              <a:buNone/>
            </a:pPr>
            <a:r>
              <a:rPr lang="ar-EG" b="1" i="1" dirty="0"/>
              <a:t>القصبات الهوائية عبارة عن انغمادات من جدار الجسم تظهر فى صورة أنابيب مرنة تبدو فضية لامعة عند امتلائها بالهواء. وبما أن منشأ الجهاز التنفسى اكتودرمى فالبطانة الداخلية للقصبات الهوائية تكون من الكيوتيكل وتعرف ببطانة القصبة الهوائية </a:t>
            </a:r>
            <a:r>
              <a:rPr lang="en-US" b="1" i="1" dirty="0"/>
              <a:t>Intima </a:t>
            </a:r>
            <a:r>
              <a:rPr lang="ar-EG" b="1" i="1" dirty="0"/>
              <a:t>أو قد تسمى بداخل القصبة الهوائية </a:t>
            </a:r>
            <a:r>
              <a:rPr lang="en-US" b="1" i="1" dirty="0" err="1"/>
              <a:t>Endotrachea</a:t>
            </a:r>
            <a:r>
              <a:rPr lang="en-US" b="1" i="1" dirty="0"/>
              <a:t> </a:t>
            </a:r>
            <a:r>
              <a:rPr lang="ar-EG" b="1" i="1" dirty="0"/>
              <a:t>ولا توجد هذه الطبقة فى التفرعات الدقيقة للقصبات الهوائية وفى منطقة الدهليز فى جميع الحشرات ، وتتغلظ بطانة القصبات الهوائية بخطوط حلزونية أو على شكل حلقات مستقلة (تقع بين طبقتى الجليد السطحى والجلد الخارجى للبطانة) وتبرز حوافها فى تجويف القصبة وتعرف هذه التغلظات بالأشرطة الكيتينية </a:t>
            </a:r>
            <a:r>
              <a:rPr lang="en-US" b="1" i="1" dirty="0" err="1"/>
              <a:t>Taenidia</a:t>
            </a:r>
            <a:r>
              <a:rPr lang="en-US" b="1" i="1" dirty="0"/>
              <a:t> </a:t>
            </a:r>
            <a:r>
              <a:rPr lang="ar-EG" b="1" i="1" dirty="0"/>
              <a:t>التى تعمل على تقوية السطح الداخلى للقصبة وجعلها مفتوحة باستمرار بما يسهل مرور الهواء بداخلها. وقد تنمو من هذه الأشرطة الكيتينية فى بعض الحشرات زوائد دقيقة شعرية تبرز فى تجويف القصبة الهوائية </a:t>
            </a:r>
            <a:r>
              <a:rPr lang="en-US" b="1" i="1" dirty="0"/>
              <a:t>Lumen ، </a:t>
            </a:r>
            <a:r>
              <a:rPr lang="ar-EG" b="1" i="1" dirty="0"/>
              <a:t>وتختفى هذه الأشرطة الكيتينية عادة من القصبات الهوائية الكبيرة قرب الفتحات التنفسية.</a:t>
            </a:r>
          </a:p>
          <a:p>
            <a:pPr marL="0" indent="0">
              <a:buNone/>
            </a:pPr>
            <a:endParaRPr lang="ar-EG" dirty="0"/>
          </a:p>
        </p:txBody>
      </p:sp>
    </p:spTree>
    <p:extLst>
      <p:ext uri="{BB962C8B-B14F-4D97-AF65-F5344CB8AC3E}">
        <p14:creationId xmlns:p14="http://schemas.microsoft.com/office/powerpoint/2010/main" val="670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endParaRPr lang="ar-EG" dirty="0"/>
          </a:p>
        </p:txBody>
      </p:sp>
      <p:sp>
        <p:nvSpPr>
          <p:cNvPr id="3" name="Content Placeholder 2"/>
          <p:cNvSpPr>
            <a:spLocks noGrp="1"/>
          </p:cNvSpPr>
          <p:nvPr>
            <p:ph idx="1"/>
          </p:nvPr>
        </p:nvSpPr>
        <p:spPr>
          <a:xfrm>
            <a:off x="457200" y="1052736"/>
            <a:ext cx="8229600" cy="5073427"/>
          </a:xfrm>
          <a:solidFill>
            <a:schemeClr val="accent1"/>
          </a:solidFill>
        </p:spPr>
        <p:txBody>
          <a:bodyPr>
            <a:normAutofit/>
          </a:bodyPr>
          <a:lstStyle/>
          <a:p>
            <a:pPr marL="0" indent="0">
              <a:buNone/>
            </a:pPr>
            <a:r>
              <a:rPr lang="ar-EG" sz="3600" b="1" i="1" dirty="0" smtClean="0"/>
              <a:t>أولاً - الجهاز العصبى </a:t>
            </a:r>
            <a:r>
              <a:rPr lang="en-US" sz="3600" b="1" i="1" dirty="0" smtClean="0"/>
              <a:t>The Nervous System </a:t>
            </a:r>
          </a:p>
          <a:p>
            <a:pPr marL="0" indent="0">
              <a:buNone/>
            </a:pPr>
            <a:r>
              <a:rPr lang="ar-EG" sz="3600" b="1" i="1" dirty="0" smtClean="0"/>
              <a:t>يعمل الجهاز العصبى فى الحشرة كضابط اتصال بين أعضاء الحس </a:t>
            </a:r>
            <a:r>
              <a:rPr lang="en-US" sz="3600" b="1" i="1" dirty="0" err="1" smtClean="0"/>
              <a:t>Sens</a:t>
            </a:r>
            <a:r>
              <a:rPr lang="en-US" sz="3600" b="1" i="1" dirty="0" smtClean="0"/>
              <a:t> organs </a:t>
            </a:r>
            <a:r>
              <a:rPr lang="ar-EG" sz="3600" b="1" i="1" dirty="0" smtClean="0"/>
              <a:t>التى تستقبل المنبهات المختلفة </a:t>
            </a:r>
            <a:r>
              <a:rPr lang="en-US" sz="3600" b="1" i="1" dirty="0" smtClean="0"/>
              <a:t>Stimuli </a:t>
            </a:r>
            <a:r>
              <a:rPr lang="ar-EG" sz="3600" b="1" i="1" dirty="0" smtClean="0"/>
              <a:t>المستمدة من البيئة التى تعيش فيها الحشرة وبين الأعضاء المتأثرة كالعضلات والغدد وغيرها والتى عن طريقها يحدث رد الفعل تجاه هذه المنبهات.</a:t>
            </a:r>
            <a:endParaRPr lang="ar-EG" sz="3600" b="1" i="1" dirty="0"/>
          </a:p>
        </p:txBody>
      </p:sp>
    </p:spTree>
    <p:extLst>
      <p:ext uri="{BB962C8B-B14F-4D97-AF65-F5344CB8AC3E}">
        <p14:creationId xmlns:p14="http://schemas.microsoft.com/office/powerpoint/2010/main" val="10788747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76672"/>
          </a:xfrm>
        </p:spPr>
        <p:txBody>
          <a:bodyPr>
            <a:normAutofit fontScale="90000"/>
          </a:bodyPr>
          <a:lstStyle/>
          <a:p>
            <a:endParaRPr lang="ar-EG" dirty="0"/>
          </a:p>
        </p:txBody>
      </p:sp>
      <p:sp>
        <p:nvSpPr>
          <p:cNvPr id="3" name="Content Placeholder 2"/>
          <p:cNvSpPr>
            <a:spLocks noGrp="1"/>
          </p:cNvSpPr>
          <p:nvPr>
            <p:ph idx="1"/>
          </p:nvPr>
        </p:nvSpPr>
        <p:spPr>
          <a:xfrm>
            <a:off x="457200" y="692696"/>
            <a:ext cx="8229600" cy="5904656"/>
          </a:xfrm>
          <a:solidFill>
            <a:schemeClr val="accent1"/>
          </a:solidFill>
        </p:spPr>
        <p:txBody>
          <a:bodyPr>
            <a:normAutofit lnSpcReduction="10000"/>
          </a:bodyPr>
          <a:lstStyle/>
          <a:p>
            <a:pPr marL="0" indent="0">
              <a:buNone/>
            </a:pPr>
            <a:r>
              <a:rPr lang="ar-EG" b="1" i="1" dirty="0"/>
              <a:t>ثالثاً – القصيبات الهوائية </a:t>
            </a:r>
            <a:r>
              <a:rPr lang="en-US" b="1" i="1" dirty="0"/>
              <a:t>The </a:t>
            </a:r>
            <a:r>
              <a:rPr lang="en-US" b="1" i="1" dirty="0" err="1"/>
              <a:t>Tracheoles</a:t>
            </a:r>
            <a:r>
              <a:rPr lang="en-US" b="1" i="1" dirty="0"/>
              <a:t> </a:t>
            </a:r>
          </a:p>
          <a:p>
            <a:pPr marL="0" indent="0">
              <a:buNone/>
            </a:pPr>
            <a:r>
              <a:rPr lang="ar-EG" b="1" i="1" dirty="0"/>
              <a:t>عندما يتضاءل قطر القصبات باستمرار التفرع ويصل قطرها إلى 2-5 ميكرون ، أن تدخل القصبة فى خلية كبيرة نجمية الشكل تسمى "بالخلية القصبية الطرفية" وتنقسم فيها القصبة الهوائية إلى عدة شعرات قصبية أو قصيبات أعورية يكون قطرها اقل من 1 ميكرون. وقد أظهر الفحص الميكروسكوبى الإلكترونى أحد جدر القصيبات يحمل ثنايا حلقية أو تغليظ تماماً كما فى القصبات الهوائية واثبتت ذلك فى البعوض من جنس </a:t>
            </a:r>
            <a:r>
              <a:rPr lang="en-US" b="1" i="1" dirty="0" err="1"/>
              <a:t>Culex</a:t>
            </a:r>
            <a:r>
              <a:rPr lang="en-US" b="1" i="1" dirty="0"/>
              <a:t> </a:t>
            </a:r>
            <a:r>
              <a:rPr lang="ar-EG" b="1" i="1" dirty="0"/>
              <a:t>والنحل </a:t>
            </a:r>
            <a:r>
              <a:rPr lang="en-US" b="1" i="1" dirty="0" err="1"/>
              <a:t>Apis</a:t>
            </a:r>
            <a:r>
              <a:rPr lang="en-US" b="1" i="1" dirty="0"/>
              <a:t> . </a:t>
            </a:r>
            <a:r>
              <a:rPr lang="ar-EG" b="1" i="1" dirty="0"/>
              <a:t>وتنشأ الخلايا الطرفية القصبية من الخلايا الطلائية الموجودة فى جدار القصبات الهوائية والتى تفرز البطانة الجليدية ولكنها تتسع وتأخذ شكلاً نجمياً بسبب وجودها فى نقطة تفرع القصبة إلى عدة قصيبات</a:t>
            </a:r>
            <a:r>
              <a:rPr lang="ar-EG" dirty="0"/>
              <a:t>.</a:t>
            </a:r>
          </a:p>
        </p:txBody>
      </p:sp>
    </p:spTree>
    <p:extLst>
      <p:ext uri="{BB962C8B-B14F-4D97-AF65-F5344CB8AC3E}">
        <p14:creationId xmlns:p14="http://schemas.microsoft.com/office/powerpoint/2010/main" val="29213235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288032"/>
          </a:xfrm>
        </p:spPr>
        <p:txBody>
          <a:bodyPr>
            <a:normAutofit fontScale="90000"/>
          </a:bodyPr>
          <a:lstStyle/>
          <a:p>
            <a:endParaRPr lang="ar-EG" dirty="0"/>
          </a:p>
        </p:txBody>
      </p:sp>
      <p:sp>
        <p:nvSpPr>
          <p:cNvPr id="3" name="Content Placeholder 2"/>
          <p:cNvSpPr>
            <a:spLocks noGrp="1"/>
          </p:cNvSpPr>
          <p:nvPr>
            <p:ph idx="1"/>
          </p:nvPr>
        </p:nvSpPr>
        <p:spPr>
          <a:xfrm>
            <a:off x="457200" y="548680"/>
            <a:ext cx="8229600" cy="6192688"/>
          </a:xfrm>
          <a:solidFill>
            <a:schemeClr val="accent1"/>
          </a:solidFill>
        </p:spPr>
        <p:txBody>
          <a:bodyPr>
            <a:normAutofit fontScale="77500" lnSpcReduction="20000"/>
          </a:bodyPr>
          <a:lstStyle/>
          <a:p>
            <a:pPr marL="0" indent="0">
              <a:buNone/>
            </a:pPr>
            <a:r>
              <a:rPr lang="ar-EG" b="1" i="1" dirty="0"/>
              <a:t>الأكياس الهوائية </a:t>
            </a:r>
            <a:r>
              <a:rPr lang="en-US" b="1" i="1" dirty="0"/>
              <a:t>The air sacs </a:t>
            </a:r>
          </a:p>
          <a:p>
            <a:pPr marL="0" indent="0">
              <a:buNone/>
            </a:pPr>
            <a:r>
              <a:rPr lang="ar-EG" b="1" i="1" dirty="0"/>
              <a:t>عبارة عن اتساع فى القصبات الهوائية فى أجزاء مختلفة من الجسم مكونة حويصلات رقيقة الجدر تعرف بالأكياس الهوائية ، وهى خالية عادة من التغليظ الكيتينى </a:t>
            </a:r>
            <a:r>
              <a:rPr lang="en-US" b="1" i="1" dirty="0" err="1"/>
              <a:t>Taenidia</a:t>
            </a:r>
            <a:r>
              <a:rPr lang="en-US" b="1" i="1" dirty="0"/>
              <a:t> </a:t>
            </a:r>
            <a:r>
              <a:rPr lang="ar-EG" b="1" i="1" dirty="0"/>
              <a:t>الموجودة فى جدر القصبات الهوائية مما يسمح لها بالتمدد وتظهر عند انتفاخها بالهواء كحويصلات بيضاء لامعة ولكنها تبدو منكمشة ويصعب تمييزها عند خلوها من الهواء. ويختلف حجم وعدد الأكياس الهوائية فعندما تكون صغيرة الحجم تكون كثيرة العدد والعكس صحيح والوظيفة الرئيسية للأكياس الهوائية هى التهوية الميكانيكية.</a:t>
            </a:r>
          </a:p>
          <a:p>
            <a:pPr marL="0" indent="0">
              <a:buNone/>
            </a:pPr>
            <a:r>
              <a:rPr lang="ar-EG" b="1" i="1" dirty="0"/>
              <a:t>حيث يسبب انبساطها دفع الهواء داخل القصبات الهوائية وعند انقباضها يضغط هذا الهواء إلى الفروع الداخلية التى تخرج من هذه الأكياس أى هى تعمل على زيادة كفاءة الجهاز التنفسى.</a:t>
            </a:r>
          </a:p>
          <a:p>
            <a:pPr marL="0" indent="0">
              <a:buNone/>
            </a:pPr>
            <a:r>
              <a:rPr lang="ar-EG" b="1" i="1" dirty="0"/>
              <a:t>هناك أيضاً وظائف ثانوية لها مثل :</a:t>
            </a:r>
          </a:p>
          <a:p>
            <a:pPr marL="0" indent="0">
              <a:buNone/>
            </a:pPr>
            <a:r>
              <a:rPr lang="ar-EG" b="1" i="1" dirty="0"/>
              <a:t>تقليل الوزن النوعى للحشرات مما يساعدها على الطيران.</a:t>
            </a:r>
          </a:p>
          <a:p>
            <a:pPr marL="0" indent="0">
              <a:buNone/>
            </a:pPr>
            <a:r>
              <a:rPr lang="ar-EG" b="1" i="1" dirty="0"/>
              <a:t>وجودها بالقرب من الأعضاء السمعية يساعدها على الاستجابة للذبذبات الصوتية بصورة أدمة.</a:t>
            </a:r>
          </a:p>
          <a:p>
            <a:pPr marL="0" indent="0">
              <a:buNone/>
            </a:pPr>
            <a:r>
              <a:rPr lang="ar-EG" b="1" i="1" dirty="0"/>
              <a:t>وفى يرقات الحشرات المائية تعتبر الأكياس الهوائية أعضاء للتوازن تساعدها على الطفو أو الغطس بالدرجات التى تحتاجها وكذلك تعمل كمخازن للهواء تستخدمها أسفل سطح الماء.</a:t>
            </a:r>
          </a:p>
          <a:p>
            <a:pPr marL="0" indent="0">
              <a:buNone/>
            </a:pPr>
            <a:endParaRPr lang="ar-EG" dirty="0"/>
          </a:p>
        </p:txBody>
      </p:sp>
    </p:spTree>
    <p:extLst>
      <p:ext uri="{BB962C8B-B14F-4D97-AF65-F5344CB8AC3E}">
        <p14:creationId xmlns:p14="http://schemas.microsoft.com/office/powerpoint/2010/main" val="25122412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endParaRPr lang="ar-EG" dirty="0"/>
          </a:p>
        </p:txBody>
      </p:sp>
      <p:sp>
        <p:nvSpPr>
          <p:cNvPr id="3" name="Content Placeholder 2"/>
          <p:cNvSpPr>
            <a:spLocks noGrp="1"/>
          </p:cNvSpPr>
          <p:nvPr>
            <p:ph idx="1"/>
          </p:nvPr>
        </p:nvSpPr>
        <p:spPr>
          <a:xfrm>
            <a:off x="457200" y="836712"/>
            <a:ext cx="8229600" cy="5688632"/>
          </a:xfrm>
          <a:solidFill>
            <a:schemeClr val="accent1"/>
          </a:solidFill>
        </p:spPr>
        <p:txBody>
          <a:bodyPr>
            <a:normAutofit fontScale="92500" lnSpcReduction="10000"/>
          </a:bodyPr>
          <a:lstStyle/>
          <a:p>
            <a:pPr marL="0" indent="0">
              <a:buNone/>
            </a:pPr>
            <a:r>
              <a:rPr lang="ar-EG" b="1" i="1" dirty="0"/>
              <a:t>ميكانيكية التنفس </a:t>
            </a:r>
            <a:r>
              <a:rPr lang="en-US" b="1" i="1" dirty="0"/>
              <a:t>Mechanism of respiration </a:t>
            </a:r>
          </a:p>
          <a:p>
            <a:pPr marL="0" indent="0">
              <a:buNone/>
            </a:pPr>
            <a:r>
              <a:rPr lang="ar-EG" b="1" i="1" dirty="0"/>
              <a:t>يوجد بأطراف القصيبات الهوائية سائل رائق يشبه فى تركيبه بلازما الدم ويختلف مقدار هذا السائل فى القصيبات والمستوى الذى يتلاقى فيه مع الهواء باختلاف نشاط النسيج الذى تتواجد فيه القصيبات. فعندما يكون النسيج خاملاً فإن السائل يرتفع كثيراً فى القصيبات. فإذا فحصت هذه القصيبات بالميكروسكوب الضوئى وهى فى هذه الحالة تبدو قصيرة. حيث أنه لا يرى إلا الجزء الذى يحتوى منها على الهواء أما الجزء الذى يحتوى على السائل فى القصيبات فلا يمكن رؤيته لشفافيته ولاعتبارات أخرى ضوئية. وعندما ينشط النسيج فإنه يسحب إليه عمود السائل ويختفى السائل فى القصيبات ويزيد أو يمتد عمود الهواء فى القصيبات حتى يصل إلى خلايا النسيج فإذا فحصت الخلايا وهى فى هذه الحالة فإنها تبدو مفرطة الطول وذلك لامتلائها بالهواء. </a:t>
            </a:r>
          </a:p>
          <a:p>
            <a:pPr marL="0" indent="0">
              <a:buNone/>
            </a:pPr>
            <a:endParaRPr lang="ar-EG" b="1" dirty="0"/>
          </a:p>
        </p:txBody>
      </p:sp>
    </p:spTree>
    <p:extLst>
      <p:ext uri="{BB962C8B-B14F-4D97-AF65-F5344CB8AC3E}">
        <p14:creationId xmlns:p14="http://schemas.microsoft.com/office/powerpoint/2010/main" val="665831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432048"/>
          </a:xfrm>
        </p:spPr>
        <p:txBody>
          <a:bodyPr>
            <a:normAutofit fontScale="90000"/>
          </a:bodyPr>
          <a:lstStyle/>
          <a:p>
            <a:endParaRPr lang="ar-EG" dirty="0"/>
          </a:p>
        </p:txBody>
      </p:sp>
      <p:sp>
        <p:nvSpPr>
          <p:cNvPr id="3" name="Content Placeholder 2"/>
          <p:cNvSpPr>
            <a:spLocks noGrp="1"/>
          </p:cNvSpPr>
          <p:nvPr>
            <p:ph idx="1"/>
          </p:nvPr>
        </p:nvSpPr>
        <p:spPr>
          <a:xfrm>
            <a:off x="457200" y="692696"/>
            <a:ext cx="8229600" cy="5904656"/>
          </a:xfrm>
          <a:solidFill>
            <a:schemeClr val="accent1"/>
          </a:solidFill>
        </p:spPr>
        <p:txBody>
          <a:bodyPr/>
          <a:lstStyle/>
          <a:p>
            <a:pPr marL="0" indent="0">
              <a:buNone/>
            </a:pPr>
            <a:r>
              <a:rPr lang="ar-EG" b="1" i="1" dirty="0"/>
              <a:t>التنفس فى الحشرات المائية :</a:t>
            </a:r>
          </a:p>
          <a:p>
            <a:pPr marL="0" indent="0">
              <a:buNone/>
            </a:pPr>
            <a:r>
              <a:rPr lang="ar-EG" b="1" i="1" dirty="0"/>
              <a:t>يوجد فى الحشرات المائية طرق مختلفة للحصول على الأكسجين ويمكن وضع هذه الحشرات فى قسمين :</a:t>
            </a:r>
          </a:p>
          <a:p>
            <a:pPr marL="0" indent="0">
              <a:buNone/>
            </a:pPr>
            <a:r>
              <a:rPr lang="ar-EG" b="1" i="1" dirty="0"/>
              <a:t>1- أنواع تتنفس الأكسجين الذائب فى الماء.</a:t>
            </a:r>
          </a:p>
          <a:p>
            <a:pPr marL="0" indent="0">
              <a:buNone/>
            </a:pPr>
            <a:r>
              <a:rPr lang="ar-EG" b="1" i="1" dirty="0"/>
              <a:t>2- أنواع تتنفس أكسجين الهواء الجوى.</a:t>
            </a:r>
          </a:p>
          <a:p>
            <a:pPr marL="0" indent="0">
              <a:buNone/>
            </a:pPr>
            <a:endParaRPr lang="ar-EG" b="1" i="1" dirty="0"/>
          </a:p>
          <a:p>
            <a:pPr marL="0" indent="0">
              <a:buNone/>
            </a:pPr>
            <a:r>
              <a:rPr lang="ar-EG" b="1" i="1" dirty="0"/>
              <a:t>ولا يمنع فى هذا القسم أو ذاك وجود جهاز قصبى متفاوت التكوين فقد يكون معدوم بالمرة او موجود ولكنه مقفل اى ليس له اتصال بالهواء الجوى ، وقد يكون غير كامل التكوين كما فى أى حشرة تعيش على اليابسة.</a:t>
            </a:r>
          </a:p>
          <a:p>
            <a:pPr marL="0" indent="0">
              <a:buNone/>
            </a:pPr>
            <a:endParaRPr lang="ar-EG" dirty="0"/>
          </a:p>
        </p:txBody>
      </p:sp>
    </p:spTree>
    <p:extLst>
      <p:ext uri="{BB962C8B-B14F-4D97-AF65-F5344CB8AC3E}">
        <p14:creationId xmlns:p14="http://schemas.microsoft.com/office/powerpoint/2010/main" val="5866610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432048"/>
          </a:xfrm>
        </p:spPr>
        <p:txBody>
          <a:bodyPr>
            <a:normAutofit fontScale="90000"/>
          </a:bodyPr>
          <a:lstStyle/>
          <a:p>
            <a:endParaRPr lang="ar-EG" dirty="0"/>
          </a:p>
        </p:txBody>
      </p:sp>
      <p:sp>
        <p:nvSpPr>
          <p:cNvPr id="3" name="Content Placeholder 2"/>
          <p:cNvSpPr>
            <a:spLocks noGrp="1"/>
          </p:cNvSpPr>
          <p:nvPr>
            <p:ph idx="1"/>
          </p:nvPr>
        </p:nvSpPr>
        <p:spPr>
          <a:xfrm>
            <a:off x="457200" y="764704"/>
            <a:ext cx="8229600" cy="5760640"/>
          </a:xfrm>
          <a:solidFill>
            <a:schemeClr val="accent1"/>
          </a:solidFill>
        </p:spPr>
        <p:txBody>
          <a:bodyPr>
            <a:normAutofit fontScale="92500" lnSpcReduction="20000"/>
          </a:bodyPr>
          <a:lstStyle/>
          <a:p>
            <a:pPr marL="0" indent="0">
              <a:buNone/>
            </a:pPr>
            <a:r>
              <a:rPr lang="ar-EG" b="1" i="1" dirty="0"/>
              <a:t>أولاً : تنفس الأكسجين الذائب فى الماء :</a:t>
            </a:r>
          </a:p>
          <a:p>
            <a:pPr marL="0" indent="0">
              <a:buNone/>
            </a:pPr>
            <a:r>
              <a:rPr lang="ar-EG" b="1" i="1" dirty="0"/>
              <a:t>يتم ذلك بطرق شتى يمكن حصرها فيما يلى :</a:t>
            </a:r>
          </a:p>
          <a:p>
            <a:pPr marL="0" indent="0">
              <a:buNone/>
            </a:pPr>
            <a:r>
              <a:rPr lang="ar-EG" b="1" i="1" dirty="0"/>
              <a:t>1- التنفس الجلدى </a:t>
            </a:r>
            <a:r>
              <a:rPr lang="en-US" b="1" i="1" dirty="0"/>
              <a:t>Cutaneous respiration </a:t>
            </a:r>
          </a:p>
          <a:p>
            <a:pPr marL="0" indent="0">
              <a:buNone/>
            </a:pPr>
            <a:r>
              <a:rPr lang="ar-EG" b="1" i="1" dirty="0"/>
              <a:t>تظهر الملائمة الكاملة للمعيشة فى الماء فى بعض اليرقات التى يتكون فيها الجهاز القصبى كالمعتاد من انغمادات اكتودرمية ولكنه يكون مقطوع الصلة بالهواء الجوى بسبب ضمور الثغور وانقطاع الصلة بينها وبين القصبات ويوجد هذا النمط فى يرقات الـ </a:t>
            </a:r>
            <a:r>
              <a:rPr lang="en-US" b="1" i="1" dirty="0" err="1"/>
              <a:t>chironomus</a:t>
            </a:r>
            <a:r>
              <a:rPr lang="en-US" b="1" i="1" dirty="0"/>
              <a:t> </a:t>
            </a:r>
            <a:r>
              <a:rPr lang="ar-EG" b="1" i="1" dirty="0"/>
              <a:t>حيث يكون الجهاز القصبى منذ أطوارها الأولى مملوء بالسائل ، ولا سبيل لها فى الحصول على الأكسجين الذائب فى الماء إلا عن طريق الانتشار عن طريق الجلد. وفى حشرات قليلة مثل الـ </a:t>
            </a:r>
            <a:r>
              <a:rPr lang="en-US" b="1" i="1" dirty="0" err="1"/>
              <a:t>Polynema</a:t>
            </a:r>
            <a:r>
              <a:rPr lang="en-US" b="1" i="1" dirty="0"/>
              <a:t> (</a:t>
            </a:r>
            <a:r>
              <a:rPr lang="ar-EG" b="1" i="1" dirty="0"/>
              <a:t>غشائية الأجنحة) تبدأ اليرقات بجهاز قصبى مملوء بالسائل ولكنه لا يلبث أن يمتص بعد فترة ويظهر الهواء فى القصبات الرئيسية. ومع ذلك يحدث التنفس خلال الجلد حيث أن الجهاز القصبى معزول ع نالهواء الجوى.</a:t>
            </a:r>
          </a:p>
          <a:p>
            <a:pPr marL="0" indent="0">
              <a:buNone/>
            </a:pPr>
            <a:endParaRPr lang="ar-EG" dirty="0"/>
          </a:p>
        </p:txBody>
      </p:sp>
    </p:spTree>
    <p:extLst>
      <p:ext uri="{BB962C8B-B14F-4D97-AF65-F5344CB8AC3E}">
        <p14:creationId xmlns:p14="http://schemas.microsoft.com/office/powerpoint/2010/main" val="4921669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8800"/>
            <a:ext cx="8229600" cy="1440160"/>
          </a:xfrm>
          <a:solidFill>
            <a:schemeClr val="accent1"/>
          </a:solidFill>
        </p:spPr>
        <p:txBody>
          <a:bodyPr>
            <a:normAutofit fontScale="90000"/>
          </a:bodyPr>
          <a:lstStyle/>
          <a:p>
            <a:r>
              <a:rPr lang="ar-EG" sz="5300" b="1" i="1" dirty="0" smtClean="0"/>
              <a:t>مع اطيب امنياتي بالنجاح والتوفيق</a:t>
            </a:r>
            <a:r>
              <a:rPr lang="ar-EG" dirty="0" smtClean="0"/>
              <a:t/>
            </a:r>
            <a:br>
              <a:rPr lang="ar-EG" dirty="0" smtClean="0"/>
            </a:br>
            <a:endParaRPr lang="ar-EG" dirty="0"/>
          </a:p>
        </p:txBody>
      </p:sp>
      <p:sp>
        <p:nvSpPr>
          <p:cNvPr id="3" name="Content Placeholder 2"/>
          <p:cNvSpPr>
            <a:spLocks noGrp="1"/>
          </p:cNvSpPr>
          <p:nvPr>
            <p:ph idx="1"/>
          </p:nvPr>
        </p:nvSpPr>
        <p:spPr>
          <a:xfrm>
            <a:off x="457200" y="3068959"/>
            <a:ext cx="8229600" cy="2160241"/>
          </a:xfrm>
          <a:solidFill>
            <a:schemeClr val="accent1"/>
          </a:solidFill>
        </p:spPr>
        <p:txBody>
          <a:bodyPr>
            <a:normAutofit/>
          </a:bodyPr>
          <a:lstStyle/>
          <a:p>
            <a:pPr marL="0" indent="0" algn="ctr">
              <a:buNone/>
            </a:pPr>
            <a:r>
              <a:rPr lang="ar-EG" sz="4800" b="1" i="1" dirty="0" smtClean="0"/>
              <a:t>اعداد </a:t>
            </a:r>
          </a:p>
          <a:p>
            <a:pPr marL="0" indent="0" algn="ctr">
              <a:buNone/>
            </a:pPr>
            <a:r>
              <a:rPr lang="ar-EG" sz="4800" b="1" i="1" dirty="0" smtClean="0"/>
              <a:t>الدكتور عزت الخياط</a:t>
            </a:r>
            <a:endParaRPr lang="ar-EG" sz="4800" b="1" i="1" dirty="0"/>
          </a:p>
        </p:txBody>
      </p:sp>
    </p:spTree>
    <p:extLst>
      <p:ext uri="{BB962C8B-B14F-4D97-AF65-F5344CB8AC3E}">
        <p14:creationId xmlns:p14="http://schemas.microsoft.com/office/powerpoint/2010/main" val="379576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endParaRPr lang="ar-EG" dirty="0"/>
          </a:p>
        </p:txBody>
      </p:sp>
      <p:sp>
        <p:nvSpPr>
          <p:cNvPr id="3" name="Content Placeholder 2"/>
          <p:cNvSpPr>
            <a:spLocks noGrp="1"/>
          </p:cNvSpPr>
          <p:nvPr>
            <p:ph idx="1"/>
          </p:nvPr>
        </p:nvSpPr>
        <p:spPr>
          <a:xfrm>
            <a:off x="457200" y="980728"/>
            <a:ext cx="8229600" cy="5145435"/>
          </a:xfrm>
          <a:solidFill>
            <a:schemeClr val="accent1"/>
          </a:solidFill>
        </p:spPr>
        <p:txBody>
          <a:bodyPr>
            <a:normAutofit fontScale="85000" lnSpcReduction="10000"/>
          </a:bodyPr>
          <a:lstStyle/>
          <a:p>
            <a:pPr marL="0" indent="0">
              <a:buNone/>
            </a:pPr>
            <a:r>
              <a:rPr lang="ar-EG" b="1" i="1" dirty="0" smtClean="0"/>
              <a:t>وتعتبر الخلية العصبية </a:t>
            </a:r>
            <a:r>
              <a:rPr lang="en-US" b="1" i="1" dirty="0" smtClean="0"/>
              <a:t>Nerve cell or </a:t>
            </a:r>
            <a:r>
              <a:rPr lang="en-US" b="1" i="1" dirty="0" err="1" smtClean="0"/>
              <a:t>neurone</a:t>
            </a:r>
            <a:r>
              <a:rPr lang="en-US" b="1" i="1" dirty="0" smtClean="0"/>
              <a:t> </a:t>
            </a:r>
            <a:r>
              <a:rPr lang="ar-EG" b="1" i="1" dirty="0" smtClean="0"/>
              <a:t>هى الوحدة الأساسية للنسيج العصبى الإكتودرمى النشاة وهذه الخلايا تتميز بطولها الشاذ وتختص بنقل التغيرات الكهربائية او السيالات العصبية من جزء إلى آخر من أجزاء الجسم وهذه التغيرات أو السيالات العصبية تسمى </a:t>
            </a:r>
            <a:r>
              <a:rPr lang="en-US" b="1" i="1" dirty="0" smtClean="0"/>
              <a:t>impulses </a:t>
            </a:r>
            <a:r>
              <a:rPr lang="ar-EG" b="1" i="1" dirty="0" smtClean="0"/>
              <a:t>أو (</a:t>
            </a:r>
            <a:r>
              <a:rPr lang="en-US" b="1" i="1" dirty="0" smtClean="0"/>
              <a:t>disturbances) . </a:t>
            </a:r>
            <a:r>
              <a:rPr lang="ar-EG" b="1" i="1" dirty="0" smtClean="0"/>
              <a:t>يتكون كل نيرون من جسم الخلية </a:t>
            </a:r>
            <a:r>
              <a:rPr lang="en-US" b="1" i="1" dirty="0" smtClean="0"/>
              <a:t>Soma </a:t>
            </a:r>
            <a:r>
              <a:rPr lang="ar-EG" b="1" i="1" dirty="0" smtClean="0"/>
              <a:t>المحتوى على النواة والسيتوبلازم ، المحور </a:t>
            </a:r>
            <a:r>
              <a:rPr lang="en-US" b="1" i="1" dirty="0" smtClean="0"/>
              <a:t>axon </a:t>
            </a:r>
            <a:r>
              <a:rPr lang="ar-EG" b="1" i="1" dirty="0" smtClean="0"/>
              <a:t>وهو عبارة عن امتداد سيتوبلازمى ويسمى أيضاً بساق الخلية العصبية . وهذا المحور يعطى قرب قاعدته فرع جانبى يطلق عليه </a:t>
            </a:r>
            <a:r>
              <a:rPr lang="en-US" b="1" i="1" dirty="0" smtClean="0"/>
              <a:t>Collateral </a:t>
            </a:r>
            <a:r>
              <a:rPr lang="ar-EG" b="1" i="1" dirty="0" smtClean="0"/>
              <a:t>وينتهى كل من الساق والفرع الجانبى بشعب طرفية دقيقة تسمى </a:t>
            </a:r>
            <a:r>
              <a:rPr lang="en-US" b="1" i="1" dirty="0" smtClean="0"/>
              <a:t>Terminal </a:t>
            </a:r>
            <a:r>
              <a:rPr lang="en-US" b="1" i="1" dirty="0" err="1" smtClean="0"/>
              <a:t>arborisation</a:t>
            </a:r>
            <a:r>
              <a:rPr lang="en-US" b="1" i="1" dirty="0" smtClean="0"/>
              <a:t> </a:t>
            </a:r>
            <a:r>
              <a:rPr lang="ar-EG" b="1" i="1" dirty="0" smtClean="0"/>
              <a:t>وكذلك يخرج من جسم الخلية نفسها فريعات متشابهة مع الفريعات السابقة يطلق عليها </a:t>
            </a:r>
            <a:r>
              <a:rPr lang="en-US" b="1" i="1" dirty="0" smtClean="0"/>
              <a:t>Dendrites .</a:t>
            </a:r>
          </a:p>
          <a:p>
            <a:pPr marL="0" indent="0">
              <a:buNone/>
            </a:pPr>
            <a:r>
              <a:rPr lang="ar-EG" b="1" i="1" dirty="0" smtClean="0"/>
              <a:t>وتجمع أجسام الخلايا العصبية مع بعضها يكون العقدة العصبية </a:t>
            </a:r>
            <a:r>
              <a:rPr lang="en-US" b="1" i="1" dirty="0" smtClean="0"/>
              <a:t>Ganglia </a:t>
            </a:r>
            <a:r>
              <a:rPr lang="ar-EG" b="1" i="1" dirty="0" smtClean="0"/>
              <a:t>وتجمع المحاور العصبية مع بعضها يكون الحبل العصبى </a:t>
            </a:r>
            <a:r>
              <a:rPr lang="en-US" b="1" i="1" dirty="0" smtClean="0"/>
              <a:t>Nerve chord.</a:t>
            </a:r>
          </a:p>
          <a:p>
            <a:pPr marL="0" indent="0">
              <a:buNone/>
            </a:pPr>
            <a:endParaRPr lang="ar-EG" dirty="0"/>
          </a:p>
        </p:txBody>
      </p:sp>
    </p:spTree>
    <p:extLst>
      <p:ext uri="{BB962C8B-B14F-4D97-AF65-F5344CB8AC3E}">
        <p14:creationId xmlns:p14="http://schemas.microsoft.com/office/powerpoint/2010/main" val="3137954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endParaRPr lang="ar-EG" dirty="0"/>
          </a:p>
        </p:txBody>
      </p:sp>
      <p:sp>
        <p:nvSpPr>
          <p:cNvPr id="3" name="Content Placeholder 2"/>
          <p:cNvSpPr>
            <a:spLocks noGrp="1"/>
          </p:cNvSpPr>
          <p:nvPr>
            <p:ph idx="1"/>
          </p:nvPr>
        </p:nvSpPr>
        <p:spPr>
          <a:xfrm>
            <a:off x="457200" y="836712"/>
            <a:ext cx="8229600" cy="5289451"/>
          </a:xfrm>
          <a:solidFill>
            <a:schemeClr val="accent1"/>
          </a:solidFill>
        </p:spPr>
        <p:txBody>
          <a:bodyPr>
            <a:normAutofit fontScale="85000" lnSpcReduction="10000"/>
          </a:bodyPr>
          <a:lstStyle/>
          <a:p>
            <a:pPr marL="0" indent="0">
              <a:buNone/>
            </a:pPr>
            <a:r>
              <a:rPr lang="ar-EG" sz="3300" b="1" i="1" dirty="0" smtClean="0"/>
              <a:t>والجهاز العصبى فى الحشرات يتكون أساساً من :</a:t>
            </a:r>
          </a:p>
          <a:p>
            <a:pPr marL="0" indent="0">
              <a:buNone/>
            </a:pPr>
            <a:r>
              <a:rPr lang="ar-EG" sz="3300" b="1" i="1" dirty="0" smtClean="0"/>
              <a:t>1- الجهاز العصبى المركزى </a:t>
            </a:r>
            <a:r>
              <a:rPr lang="en-US" sz="3300" b="1" i="1" dirty="0" smtClean="0"/>
              <a:t>Central nervous system               </a:t>
            </a:r>
          </a:p>
          <a:p>
            <a:pPr marL="0" indent="0">
              <a:buNone/>
            </a:pPr>
            <a:r>
              <a:rPr lang="en-US" sz="3300" b="1" i="1" dirty="0" smtClean="0"/>
              <a:t>2- </a:t>
            </a:r>
            <a:r>
              <a:rPr lang="ar-EG" sz="3300" b="1" i="1" dirty="0" smtClean="0"/>
              <a:t>الجهاز العصبى السطحى </a:t>
            </a:r>
            <a:r>
              <a:rPr lang="en-US" sz="3300" b="1" i="1" dirty="0" smtClean="0"/>
              <a:t>Peripheral nervous system                </a:t>
            </a:r>
          </a:p>
          <a:p>
            <a:pPr marL="0" indent="0">
              <a:buNone/>
            </a:pPr>
            <a:r>
              <a:rPr lang="en-US" sz="3300" b="1" i="1" dirty="0" smtClean="0"/>
              <a:t>3-</a:t>
            </a:r>
            <a:r>
              <a:rPr lang="ar-EG" sz="3300" b="1" i="1" dirty="0" smtClean="0"/>
              <a:t>الجهاز العصبى السمبثاوى </a:t>
            </a:r>
            <a:r>
              <a:rPr lang="en-US" sz="3300" b="1" i="1" dirty="0" err="1" smtClean="0"/>
              <a:t>Sympathitic</a:t>
            </a:r>
            <a:r>
              <a:rPr lang="en-US" sz="3300" b="1" i="1" dirty="0" smtClean="0"/>
              <a:t> nervous system           </a:t>
            </a:r>
          </a:p>
          <a:p>
            <a:pPr marL="0" indent="0">
              <a:buNone/>
            </a:pPr>
            <a:r>
              <a:rPr lang="ar-EG" sz="3300" b="1" i="1" dirty="0" smtClean="0"/>
              <a:t>أوالمريئى أو الفمى المعوى </a:t>
            </a:r>
            <a:r>
              <a:rPr lang="en-US" sz="3300" b="1" i="1" dirty="0" err="1" smtClean="0"/>
              <a:t>Stomatogastric</a:t>
            </a:r>
            <a:r>
              <a:rPr lang="en-US" sz="3300" b="1" i="1" dirty="0" smtClean="0"/>
              <a:t> system                  </a:t>
            </a:r>
          </a:p>
          <a:p>
            <a:pPr marL="0" indent="0">
              <a:buNone/>
            </a:pPr>
            <a:r>
              <a:rPr lang="ar-EG" sz="3300" b="1" i="1" dirty="0" smtClean="0"/>
              <a:t>أولاً – الجهاز العصبى المركزى  </a:t>
            </a:r>
            <a:r>
              <a:rPr lang="en-US" sz="3300" b="1" i="1" dirty="0" smtClean="0"/>
              <a:t>Central nervous system </a:t>
            </a:r>
          </a:p>
          <a:p>
            <a:pPr marL="0" indent="0">
              <a:buNone/>
            </a:pPr>
            <a:r>
              <a:rPr lang="ar-EG" sz="3300" b="1" i="1" dirty="0" smtClean="0"/>
              <a:t>يتكون الجهاز العصبى المركزى من :</a:t>
            </a:r>
          </a:p>
          <a:p>
            <a:pPr marL="0" indent="0">
              <a:buNone/>
            </a:pPr>
            <a:r>
              <a:rPr lang="ar-EG" sz="3300" b="1" i="1" dirty="0" smtClean="0"/>
              <a:t>أ – المخ </a:t>
            </a:r>
            <a:r>
              <a:rPr lang="en-US" sz="3300" b="1" i="1" dirty="0" smtClean="0"/>
              <a:t>Brain  .	 </a:t>
            </a:r>
            <a:r>
              <a:rPr lang="ar-EG" sz="3300" b="1" i="1" dirty="0" smtClean="0"/>
              <a:t>ب- عقدة تحت المرىء.	  جـ- الحبل العصبى البطنى </a:t>
            </a:r>
          </a:p>
          <a:p>
            <a:pPr marL="0" indent="0">
              <a:buNone/>
            </a:pPr>
            <a:endParaRPr lang="ar-EG" dirty="0"/>
          </a:p>
        </p:txBody>
      </p:sp>
    </p:spTree>
    <p:extLst>
      <p:ext uri="{BB962C8B-B14F-4D97-AF65-F5344CB8AC3E}">
        <p14:creationId xmlns:p14="http://schemas.microsoft.com/office/powerpoint/2010/main" val="3357253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endParaRPr lang="ar-EG" dirty="0"/>
          </a:p>
        </p:txBody>
      </p:sp>
      <p:sp>
        <p:nvSpPr>
          <p:cNvPr id="3" name="Content Placeholder 2"/>
          <p:cNvSpPr>
            <a:spLocks noGrp="1"/>
          </p:cNvSpPr>
          <p:nvPr>
            <p:ph idx="1"/>
          </p:nvPr>
        </p:nvSpPr>
        <p:spPr>
          <a:xfrm>
            <a:off x="457200" y="980728"/>
            <a:ext cx="8229600" cy="5145435"/>
          </a:xfrm>
          <a:solidFill>
            <a:schemeClr val="accent1"/>
          </a:solidFill>
        </p:spPr>
        <p:txBody>
          <a:bodyPr>
            <a:normAutofit fontScale="70000" lnSpcReduction="20000"/>
          </a:bodyPr>
          <a:lstStyle/>
          <a:p>
            <a:pPr marL="0" indent="0">
              <a:buNone/>
            </a:pPr>
            <a:r>
              <a:rPr lang="ar-EG" sz="3400" b="1" i="1" dirty="0" smtClean="0"/>
              <a:t>( أ ) المـــخ </a:t>
            </a:r>
            <a:r>
              <a:rPr lang="en-US" sz="3400" b="1" i="1" dirty="0" smtClean="0"/>
              <a:t>Brain  :</a:t>
            </a:r>
          </a:p>
          <a:p>
            <a:pPr marL="0" indent="0">
              <a:buNone/>
            </a:pPr>
            <a:r>
              <a:rPr lang="ar-EG" sz="3400" b="1" i="1" dirty="0" smtClean="0"/>
              <a:t>يقع فى الجهة الظهرية لمقدم القناة الهضمية وهو مركز الربط الأساسى الذى يتحكم فى نشاط بقية الجهاز العصبى لحد ما كذلك يتحكم فى سلوك الحشرة ويتكون من اتحاد ثلاثة أزواج من العقد العصبية للحلقات الثلاث الجنينية الأولى ولذلك يظهر هذا العضو فى صورته الكاملة تكون من ثلاث أقسام هى:</a:t>
            </a:r>
          </a:p>
          <a:p>
            <a:pPr marL="0" indent="0">
              <a:buNone/>
            </a:pPr>
            <a:r>
              <a:rPr lang="ar-EG" sz="3400" b="1" i="1" dirty="0" smtClean="0"/>
              <a:t>(1) المخ الأول أو الأمامى </a:t>
            </a:r>
            <a:r>
              <a:rPr lang="en-US" sz="3400" b="1" i="1" dirty="0" err="1" smtClean="0"/>
              <a:t>Protocerebrum</a:t>
            </a:r>
            <a:r>
              <a:rPr lang="en-US" sz="3400" b="1" i="1" dirty="0" smtClean="0"/>
              <a:t> </a:t>
            </a:r>
          </a:p>
          <a:p>
            <a:pPr marL="0" indent="0">
              <a:buNone/>
            </a:pPr>
            <a:r>
              <a:rPr lang="ar-EG" sz="3400" b="1" i="1" dirty="0" smtClean="0"/>
              <a:t>وهو يمثل زوج العقد العصبية للحلقة البصرية وهو أكبر الأجزاء ويغذى العيون المركبة والبسيطة بالأعصاب ويمتد ليكون الفصوص البصرية </a:t>
            </a:r>
            <a:r>
              <a:rPr lang="en-US" sz="3400" b="1" i="1" dirty="0" err="1" smtClean="0"/>
              <a:t>Obtic</a:t>
            </a:r>
            <a:r>
              <a:rPr lang="en-US" sz="3400" b="1" i="1" dirty="0" smtClean="0"/>
              <a:t> lobes.</a:t>
            </a:r>
          </a:p>
          <a:p>
            <a:pPr marL="0" indent="0">
              <a:buNone/>
            </a:pPr>
            <a:r>
              <a:rPr lang="en-US" sz="3400" b="1" i="1" dirty="0" smtClean="0"/>
              <a:t>(2) </a:t>
            </a:r>
            <a:r>
              <a:rPr lang="ar-EG" sz="3400" b="1" i="1" dirty="0" smtClean="0"/>
              <a:t>المخ الثانى أو الأوسط </a:t>
            </a:r>
            <a:r>
              <a:rPr lang="en-US" sz="3400" b="1" i="1" dirty="0" err="1" smtClean="0"/>
              <a:t>Deutocerebrum</a:t>
            </a:r>
            <a:r>
              <a:rPr lang="en-US" sz="3400" b="1" i="1" dirty="0" smtClean="0"/>
              <a:t> </a:t>
            </a:r>
          </a:p>
          <a:p>
            <a:pPr marL="0" indent="0">
              <a:buNone/>
            </a:pPr>
            <a:r>
              <a:rPr lang="ar-EG" sz="3400" b="1" i="1" dirty="0" smtClean="0"/>
              <a:t>وهو يتكون من اتحاد زوج العقد العصبية الموجودة فى حلقة قرن الاستشعار ويغذى قرون الاستشعار ويمثله زوج عقد الحلقة الثانية من الجنين. </a:t>
            </a:r>
          </a:p>
          <a:p>
            <a:pPr marL="0" indent="0">
              <a:buNone/>
            </a:pPr>
            <a:r>
              <a:rPr lang="ar-EG" sz="3400" b="1" i="1" dirty="0" smtClean="0"/>
              <a:t>(3) المخ الثالث أو الخلفى </a:t>
            </a:r>
            <a:r>
              <a:rPr lang="en-US" sz="3400" b="1" i="1" dirty="0" err="1" smtClean="0"/>
              <a:t>Tritocerebrum</a:t>
            </a:r>
            <a:r>
              <a:rPr lang="en-US" sz="3400" b="1" i="1" dirty="0" smtClean="0"/>
              <a:t> </a:t>
            </a:r>
          </a:p>
          <a:p>
            <a:pPr marL="0" indent="0">
              <a:buNone/>
            </a:pPr>
            <a:r>
              <a:rPr lang="ar-EG" sz="3400" b="1" i="1" dirty="0" smtClean="0"/>
              <a:t>وهو يمثل زوج العقد الموجودة فى الحلقة الثالثة من رأس الجنين وهو أصغر الأجزاء ويقوم بتغذية الشفة العليا والجزء الأمامى من القناة الهضمية بالأعصاب ويتحكم فى عمل الجهاز العصبى السمبثاوى. 0</a:t>
            </a:r>
          </a:p>
          <a:p>
            <a:pPr marL="0" indent="0">
              <a:buNone/>
            </a:pPr>
            <a:endParaRPr lang="ar-EG" dirty="0"/>
          </a:p>
        </p:txBody>
      </p:sp>
    </p:spTree>
    <p:extLst>
      <p:ext uri="{BB962C8B-B14F-4D97-AF65-F5344CB8AC3E}">
        <p14:creationId xmlns:p14="http://schemas.microsoft.com/office/powerpoint/2010/main" val="2674540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endParaRPr lang="ar-EG" dirty="0"/>
          </a:p>
        </p:txBody>
      </p:sp>
      <p:sp>
        <p:nvSpPr>
          <p:cNvPr id="3" name="Content Placeholder 2"/>
          <p:cNvSpPr>
            <a:spLocks noGrp="1"/>
          </p:cNvSpPr>
          <p:nvPr>
            <p:ph idx="1"/>
          </p:nvPr>
        </p:nvSpPr>
        <p:spPr>
          <a:xfrm>
            <a:off x="457200" y="980728"/>
            <a:ext cx="8229600" cy="5145435"/>
          </a:xfrm>
          <a:solidFill>
            <a:schemeClr val="accent1"/>
          </a:solidFill>
        </p:spPr>
        <p:txBody>
          <a:bodyPr>
            <a:normAutofit fontScale="85000" lnSpcReduction="10000"/>
          </a:bodyPr>
          <a:lstStyle/>
          <a:p>
            <a:pPr marL="0" indent="0">
              <a:buNone/>
            </a:pPr>
            <a:r>
              <a:rPr lang="ar-EG" b="1" i="1" dirty="0" smtClean="0"/>
              <a:t>يوجد وسط المخ الأمامى مجاميع من الخلايا المشاركة وأليافها تكون ما يعرف بأجسام عيش الغراب والتى تعتبر مراكز عليا لتنظيم السلوك.</a:t>
            </a:r>
          </a:p>
          <a:p>
            <a:pPr marL="0" indent="0">
              <a:buNone/>
            </a:pPr>
            <a:endParaRPr lang="ar-EG" b="1" i="1" dirty="0" smtClean="0"/>
          </a:p>
          <a:p>
            <a:pPr marL="0" indent="0">
              <a:buNone/>
            </a:pPr>
            <a:r>
              <a:rPr lang="ar-EG" b="1" i="1" dirty="0" smtClean="0"/>
              <a:t>(ب) عقدة تحت المرىء </a:t>
            </a:r>
            <a:r>
              <a:rPr lang="en-US" b="1" i="1" dirty="0" smtClean="0"/>
              <a:t>Sub </a:t>
            </a:r>
            <a:r>
              <a:rPr lang="en-US" b="1" i="1" dirty="0" err="1" smtClean="0"/>
              <a:t>oesophageal</a:t>
            </a:r>
            <a:r>
              <a:rPr lang="en-US" b="1" i="1" dirty="0" smtClean="0"/>
              <a:t> ganglion </a:t>
            </a:r>
          </a:p>
          <a:p>
            <a:pPr marL="0" indent="0">
              <a:buNone/>
            </a:pPr>
            <a:r>
              <a:rPr lang="ar-EG" b="1" i="1" dirty="0" smtClean="0"/>
              <a:t>توجد هذه العقدة أسفل المرىء وتتكون من التحام ثلاث أزواج من عقد عصبية رأسية هى حلقة الفكين العلويين – حلقة الفكين السفليين – حلقة الشفة السفلى رقم (4 ، 5 ، 6) ويمتد منها عصب للخلف ليتصل بالحبل العصبى البطنى وتعتبر عقدة تحت المرىء المركز العصبى السفلى فى رأس الحشرة. والمركز الذى يمد أجزاء الفم (الفكين العلويين – الفكين السفليين والشفة السفلى) بالأعصاب وهى المركز الذى يهيمن على حركة الحشرة العامة بالرغم من أنها ليست المركز الأساسى للحركة فى الرجل حيث أن مركزها فى الحلقات الصدرية أو فى العقد العصبية الصدرية.</a:t>
            </a:r>
          </a:p>
          <a:p>
            <a:pPr marL="0" indent="0">
              <a:buNone/>
            </a:pPr>
            <a:endParaRPr lang="ar-EG" dirty="0"/>
          </a:p>
        </p:txBody>
      </p:sp>
    </p:spTree>
    <p:extLst>
      <p:ext uri="{BB962C8B-B14F-4D97-AF65-F5344CB8AC3E}">
        <p14:creationId xmlns:p14="http://schemas.microsoft.com/office/powerpoint/2010/main" val="1802214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endParaRPr lang="ar-EG" dirty="0"/>
          </a:p>
        </p:txBody>
      </p:sp>
      <p:sp>
        <p:nvSpPr>
          <p:cNvPr id="3" name="Content Placeholder 2"/>
          <p:cNvSpPr>
            <a:spLocks noGrp="1"/>
          </p:cNvSpPr>
          <p:nvPr>
            <p:ph idx="1"/>
          </p:nvPr>
        </p:nvSpPr>
        <p:spPr>
          <a:xfrm>
            <a:off x="457200" y="1124744"/>
            <a:ext cx="8229600" cy="5001419"/>
          </a:xfrm>
          <a:solidFill>
            <a:schemeClr val="accent1"/>
          </a:solidFill>
        </p:spPr>
        <p:txBody>
          <a:bodyPr>
            <a:normAutofit fontScale="77500" lnSpcReduction="20000"/>
          </a:bodyPr>
          <a:lstStyle/>
          <a:p>
            <a:pPr marL="0" indent="0">
              <a:buNone/>
            </a:pPr>
            <a:r>
              <a:rPr lang="ar-EG" b="1" i="1" dirty="0" smtClean="0"/>
              <a:t>(جـ) الحبل العصبى البطنى </a:t>
            </a:r>
            <a:r>
              <a:rPr lang="en-US" b="1" i="1" dirty="0" smtClean="0"/>
              <a:t>Ventral nerve </a:t>
            </a:r>
            <a:r>
              <a:rPr lang="en-US" b="1" i="1" dirty="0" err="1" smtClean="0"/>
              <a:t>corde</a:t>
            </a:r>
            <a:r>
              <a:rPr lang="en-US" b="1" i="1" dirty="0" smtClean="0"/>
              <a:t> </a:t>
            </a:r>
          </a:p>
          <a:p>
            <a:pPr marL="0" indent="0">
              <a:buNone/>
            </a:pPr>
            <a:r>
              <a:rPr lang="ar-EG" b="1" i="1" dirty="0" smtClean="0"/>
              <a:t>ويتكون من ثلاث أزواج من العقد الصدرية (كل واحدة منها موجودة فى حلقة من الحلقات الصدرية الثلاثة وهى تغذى الأجنحة والرجل الصدرية) و8 أزواج من العقد البطنية حيث تغذى الأعضاء الموجودة فى منطقة البطن.</a:t>
            </a:r>
          </a:p>
          <a:p>
            <a:pPr marL="0" indent="0">
              <a:buNone/>
            </a:pPr>
            <a:r>
              <a:rPr lang="ar-EG" b="1" i="1" dirty="0" smtClean="0"/>
              <a:t>والعدد النموذجى للعقد العصبية البطنية هو ثمانى أزواج من العقد بينما قد تنضم هذه العقد لتكون عقدة واحدة مركبة. وقد تنبعج العقدة العصبية الأولى بعقدة تحت المرىء كما فى بقة البلستوما وقد يوجد بالصدر عقدة عصبية واحدة كما فى الذباب المنزلى. ويوجد 8 أزواج من العقد العصبية فى البطن كما فى حشرة </a:t>
            </a:r>
            <a:r>
              <a:rPr lang="en-US" b="1" i="1" dirty="0" err="1" smtClean="0"/>
              <a:t>Japyx</a:t>
            </a:r>
            <a:r>
              <a:rPr lang="en-US" b="1" i="1" dirty="0" smtClean="0"/>
              <a:t> </a:t>
            </a:r>
            <a:r>
              <a:rPr lang="ar-EG" b="1" i="1" dirty="0" smtClean="0"/>
              <a:t>ولكن قد يلتحم بعضها ببعض فيظهر العدد أقل من ذلك كما فى الصرصور الأمريكى يوجد 6 عقد بطنية وقد تلتحم العقد البطنية الأولى بالعقدة الصدرية الثالثة كما أن العقدة البطنية الأخيرة تتكون من التحام ثلاث عقد جنينية ولذلك تكون هذه العقدة أكبر العقد البطنية وتشترك هذه العقدة البطنية الأخيرة فى تنبيه بعض أجزاء الجهاز الهضمى (الأمعاء الخلفية) أما العقد البطنية الأخرى فتعمل على تنبيه الثغور البطنية والجهاز التناسلى فى الذكر والأنثى.</a:t>
            </a:r>
          </a:p>
          <a:p>
            <a:pPr marL="0" indent="0">
              <a:buNone/>
            </a:pPr>
            <a:endParaRPr lang="ar-EG" dirty="0"/>
          </a:p>
        </p:txBody>
      </p:sp>
    </p:spTree>
    <p:extLst>
      <p:ext uri="{BB962C8B-B14F-4D97-AF65-F5344CB8AC3E}">
        <p14:creationId xmlns:p14="http://schemas.microsoft.com/office/powerpoint/2010/main" val="241081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endParaRPr lang="ar-EG" dirty="0"/>
          </a:p>
        </p:txBody>
      </p:sp>
      <p:sp>
        <p:nvSpPr>
          <p:cNvPr id="3" name="Content Placeholder 2"/>
          <p:cNvSpPr>
            <a:spLocks noGrp="1"/>
          </p:cNvSpPr>
          <p:nvPr>
            <p:ph idx="1"/>
          </p:nvPr>
        </p:nvSpPr>
        <p:spPr>
          <a:xfrm>
            <a:off x="457200" y="836712"/>
            <a:ext cx="8229600" cy="5289451"/>
          </a:xfrm>
          <a:solidFill>
            <a:schemeClr val="accent1"/>
          </a:solidFill>
        </p:spPr>
        <p:txBody>
          <a:bodyPr>
            <a:normAutofit fontScale="92500"/>
          </a:bodyPr>
          <a:lstStyle/>
          <a:p>
            <a:pPr marL="0" indent="0">
              <a:buNone/>
            </a:pPr>
            <a:r>
              <a:rPr lang="ar-EG" b="1" i="1" dirty="0" smtClean="0"/>
              <a:t>ثانياً – الجهاز العصبى السطحـى</a:t>
            </a:r>
          </a:p>
          <a:p>
            <a:pPr marL="0" indent="0">
              <a:buNone/>
            </a:pPr>
            <a:r>
              <a:rPr lang="ar-EG" b="1" i="1" dirty="0" smtClean="0"/>
              <a:t> </a:t>
            </a:r>
            <a:r>
              <a:rPr lang="en-US" b="1" i="1" dirty="0" smtClean="0"/>
              <a:t>Peripheral nervous system</a:t>
            </a:r>
          </a:p>
          <a:p>
            <a:pPr marL="0" indent="0">
              <a:buNone/>
            </a:pPr>
            <a:r>
              <a:rPr lang="ar-EG" b="1" i="1" dirty="0" smtClean="0"/>
              <a:t>ويتكون من خلايا حسية </a:t>
            </a:r>
            <a:r>
              <a:rPr lang="en-US" b="1" i="1" dirty="0" smtClean="0"/>
              <a:t>Sensory cells </a:t>
            </a:r>
            <a:r>
              <a:rPr lang="ar-EG" b="1" i="1" dirty="0" smtClean="0"/>
              <a:t>تنتشر تحت جدار جسم الحشرة ويخرج منها أعصاب حسية حيث تتجمع كل مجموعة منها داخل جشم الحشرة فى عصب واحد يتصل بدوره بعقد الحبل العصبى البطنى أو الجهاز العصبى السمبثاوى.</a:t>
            </a:r>
          </a:p>
          <a:p>
            <a:pPr marL="0" indent="0">
              <a:buNone/>
            </a:pPr>
            <a:r>
              <a:rPr lang="ar-EG" b="1" i="1" dirty="0" smtClean="0"/>
              <a:t>ثالثاً – الجهاز العصبى السمبثاوى أو الحشوى أو الذاتى :</a:t>
            </a:r>
          </a:p>
          <a:p>
            <a:pPr marL="0" indent="0">
              <a:buNone/>
            </a:pPr>
            <a:r>
              <a:rPr lang="en-US" b="1" i="1" dirty="0" err="1" smtClean="0"/>
              <a:t>Sympathitic</a:t>
            </a:r>
            <a:r>
              <a:rPr lang="en-US" b="1" i="1" dirty="0" smtClean="0"/>
              <a:t> nervous system</a:t>
            </a:r>
          </a:p>
          <a:p>
            <a:pPr marL="0" indent="0">
              <a:buNone/>
            </a:pPr>
            <a:r>
              <a:rPr lang="ar-EG" b="1" i="1" dirty="0" smtClean="0"/>
              <a:t>يوصف الجهاز العصبى الحشوى أو الذاتى فى الحشرات على أنه يتكون من ثلاثة أجزاء:</a:t>
            </a:r>
          </a:p>
          <a:p>
            <a:pPr marL="0" indent="0">
              <a:buNone/>
            </a:pPr>
            <a:endParaRPr lang="ar-EG" dirty="0"/>
          </a:p>
        </p:txBody>
      </p:sp>
    </p:spTree>
    <p:extLst>
      <p:ext uri="{BB962C8B-B14F-4D97-AF65-F5344CB8AC3E}">
        <p14:creationId xmlns:p14="http://schemas.microsoft.com/office/powerpoint/2010/main" val="1263292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45719"/>
          </a:xfrm>
        </p:spPr>
        <p:txBody>
          <a:bodyPr>
            <a:normAutofit fontScale="90000"/>
          </a:bodyPr>
          <a:lstStyle/>
          <a:p>
            <a:endParaRPr lang="ar-EG" dirty="0"/>
          </a:p>
        </p:txBody>
      </p:sp>
      <p:sp>
        <p:nvSpPr>
          <p:cNvPr id="3" name="Content Placeholder 2"/>
          <p:cNvSpPr>
            <a:spLocks noGrp="1"/>
          </p:cNvSpPr>
          <p:nvPr>
            <p:ph idx="1"/>
          </p:nvPr>
        </p:nvSpPr>
        <p:spPr>
          <a:xfrm>
            <a:off x="457200" y="0"/>
            <a:ext cx="8229600" cy="7173416"/>
          </a:xfrm>
          <a:solidFill>
            <a:schemeClr val="accent1"/>
          </a:solidFill>
        </p:spPr>
        <p:txBody>
          <a:bodyPr>
            <a:noAutofit/>
          </a:bodyPr>
          <a:lstStyle/>
          <a:p>
            <a:pPr marL="0" indent="0">
              <a:buNone/>
            </a:pPr>
            <a:r>
              <a:rPr lang="ar-EG" sz="2800" b="1" i="1" dirty="0" smtClean="0"/>
              <a:t>( أ ) الجهاز العصبى السمبثاوى أو الحشوى المريئى </a:t>
            </a:r>
          </a:p>
          <a:p>
            <a:pPr marL="0" indent="0">
              <a:buNone/>
            </a:pPr>
            <a:r>
              <a:rPr lang="en-US" sz="2800" b="1" i="1" dirty="0" smtClean="0"/>
              <a:t>The </a:t>
            </a:r>
            <a:r>
              <a:rPr lang="en-US" sz="2800" b="1" i="1" dirty="0" err="1" smtClean="0"/>
              <a:t>oesophagial</a:t>
            </a:r>
            <a:r>
              <a:rPr lang="en-US" sz="2800" b="1" i="1" dirty="0" smtClean="0"/>
              <a:t> S.N.S.</a:t>
            </a:r>
          </a:p>
          <a:p>
            <a:pPr marL="0" indent="0">
              <a:buNone/>
            </a:pPr>
            <a:r>
              <a:rPr lang="ar-EG" sz="2800" b="1" i="1" dirty="0" smtClean="0"/>
              <a:t>ينشأ أثناء النمو الجنينى كنمو داخلى من الجدار الظهرى لمقدم القناة الهضمية (المعى الأمامى) ثم يرتبط بالمخ. ويتكون هذا الجهاز من عقدة عصبية جبهية ترتبط بالسطح الأمامى للمخ بواسطة زوج من الموصلات الجانبية. ويخرج من العقدة الجبهية العصب الوسطى الراجع الذى يتجه للخلف ويمر أسفل المخ بينه وبين المرىء وينتهى العصب الراجع إما بزوج من العقد العصبية المعدية أو بعقدة عصبية معدية واحدة عند نهاية المرىء وبداية المعدة وقد يمر أحياناً العصب الراجع فى عقدة عصبية وسطية تحت مخية قبل أن يصل إلى نهايته. ويوجد خلف المخ زوج من الجسام الغدية الجسمان القلبيان وهما أصلاً من نسيج عصبى ويرتبطان بالمخ الأمامى بعدد من الأعصاب ويأخذ الجسمان القلبيان والأعصاب التى تصلها بالمخ أشكالاً وأوضاعاً مختلفة فى الحشرات وغالباً ما يندمج الجسمان القلبيان فى الخط الوسطى ويتكون منهما جسم قلبى واحد.</a:t>
            </a:r>
            <a:endParaRPr lang="ar-EG" sz="2800" b="1" i="1" dirty="0"/>
          </a:p>
        </p:txBody>
      </p:sp>
    </p:spTree>
    <p:extLst>
      <p:ext uri="{BB962C8B-B14F-4D97-AF65-F5344CB8AC3E}">
        <p14:creationId xmlns:p14="http://schemas.microsoft.com/office/powerpoint/2010/main" val="21174321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2905</Words>
  <Application>Microsoft Office PowerPoint</Application>
  <PresentationFormat>On-screen Show (4:3)</PresentationFormat>
  <Paragraphs>105</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Times New Roman</vt:lpstr>
      <vt:lpstr>Office Theme</vt:lpstr>
      <vt:lpstr>المحاضرة السابعة في علم الحشرات العام  الجهاز العصبى Nervous System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الجهــاز التنفـسى THE RESPIRATORY SYSTEM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مع اطيب امنياتي بالنجاح والتوفيق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السابعة في علم الحشرات العام  الجهاز العصبى Nervous System</dc:title>
  <dc:creator>batool</dc:creator>
  <cp:lastModifiedBy>Windows User</cp:lastModifiedBy>
  <cp:revision>5</cp:revision>
  <dcterms:created xsi:type="dcterms:W3CDTF">2020-03-25T17:09:14Z</dcterms:created>
  <dcterms:modified xsi:type="dcterms:W3CDTF">2020-03-26T18:27:27Z</dcterms:modified>
</cp:coreProperties>
</file>