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03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4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99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13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62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41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85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2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19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76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61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A07D-5743-4505-9C8E-4C32C90E3854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8225-ED04-4805-A53E-321780CF4E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08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Philippe_d'Orl%C3%A9ans_(1674-1723)" TargetMode="External"/><Relationship Id="rId2" Type="http://schemas.openxmlformats.org/officeDocument/2006/relationships/hyperlink" Target="https://fr.wikipedia.org/wiki/Louis_XIV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r.wikipedia.org/wiki/R%C3%A9ge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3655" y="2015836"/>
            <a:ext cx="83750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كلية الاداب جامعة بنها</a:t>
            </a:r>
          </a:p>
          <a:p>
            <a:pPr algn="ctr"/>
            <a:r>
              <a:rPr lang="ar-EG" sz="3600" dirty="0" smtClean="0"/>
              <a:t>حضارة فرنسية قرن 17 و 18</a:t>
            </a:r>
          </a:p>
          <a:p>
            <a:pPr algn="ctr"/>
            <a:r>
              <a:rPr lang="ar-EG" sz="3600" smtClean="0"/>
              <a:t>المحاضرة </a:t>
            </a:r>
            <a:r>
              <a:rPr lang="ar-EG" sz="3600" smtClean="0"/>
              <a:t>السابعة</a:t>
            </a:r>
            <a:endParaRPr lang="ar-EG" sz="3600" dirty="0" smtClean="0"/>
          </a:p>
          <a:p>
            <a:pPr algn="ctr"/>
            <a:r>
              <a:rPr lang="ar-EG" sz="3600" dirty="0" smtClean="0"/>
              <a:t>د/ أيمن الغباشي</a:t>
            </a:r>
          </a:p>
          <a:p>
            <a:pPr algn="ctr"/>
            <a:r>
              <a:rPr lang="ar-EG" sz="3600" dirty="0" smtClean="0"/>
              <a:t>الفرقة الثانية</a:t>
            </a:r>
          </a:p>
          <a:p>
            <a:pPr algn="ctr"/>
            <a:r>
              <a:rPr lang="ar-EG" sz="3600" dirty="0" smtClean="0"/>
              <a:t>قسم اللغة الفرنسية</a:t>
            </a:r>
            <a:endParaRPr lang="fr-FR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1322" y="439616"/>
            <a:ext cx="979116" cy="72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01" y="130428"/>
            <a:ext cx="1051643" cy="103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1994"/>
            <a:ext cx="12192000" cy="6632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u="sng" dirty="0" smtClean="0"/>
              <a:t>Le </a:t>
            </a:r>
            <a:r>
              <a:rPr lang="fr-FR" sz="2600" b="1" u="sng" dirty="0" smtClean="0"/>
              <a:t>règne de Louis XV</a:t>
            </a:r>
            <a:endParaRPr lang="ar-EG" sz="2600" b="1" u="sng" dirty="0" smtClean="0"/>
          </a:p>
          <a:p>
            <a:pPr algn="just">
              <a:lnSpc>
                <a:spcPct val="150000"/>
              </a:lnSpc>
            </a:pPr>
            <a:r>
              <a:rPr lang="fr-FR" sz="2600" b="1" dirty="0" smtClean="0"/>
              <a:t>Le </a:t>
            </a:r>
            <a:r>
              <a:rPr lang="fr-FR" sz="2600" b="1" dirty="0">
                <a:solidFill>
                  <a:srgbClr val="FF0000"/>
                </a:solidFill>
              </a:rPr>
              <a:t>Bien-Aimé</a:t>
            </a:r>
            <a:r>
              <a:rPr lang="fr-FR" sz="2600" b="1" dirty="0"/>
              <a:t>, qui ne le </a:t>
            </a:r>
            <a:r>
              <a:rPr lang="fr-FR" sz="2600" b="1" dirty="0">
                <a:solidFill>
                  <a:srgbClr val="FF0000"/>
                </a:solidFill>
              </a:rPr>
              <a:t>restera</a:t>
            </a:r>
            <a:r>
              <a:rPr lang="fr-FR" sz="2600" b="1" dirty="0"/>
              <a:t> </a:t>
            </a:r>
            <a:r>
              <a:rPr lang="fr-FR" sz="2600" b="1" dirty="0">
                <a:solidFill>
                  <a:srgbClr val="FF0000"/>
                </a:solidFill>
              </a:rPr>
              <a:t>pas</a:t>
            </a:r>
            <a:r>
              <a:rPr lang="fr-FR" sz="2600" b="1" dirty="0"/>
              <a:t> longtemps, est </a:t>
            </a:r>
            <a:r>
              <a:rPr lang="fr-FR" sz="2600" b="1" dirty="0">
                <a:solidFill>
                  <a:srgbClr val="FF0000"/>
                </a:solidFill>
              </a:rPr>
              <a:t>l'arrière</a:t>
            </a:r>
            <a:r>
              <a:rPr lang="fr-FR" sz="2600" b="1" dirty="0"/>
              <a:t> petit-fils de Louis </a:t>
            </a:r>
            <a:r>
              <a:rPr lang="fr-FR" sz="2600" b="1" dirty="0" smtClean="0">
                <a:solidFill>
                  <a:srgbClr val="FF0000"/>
                </a:solidFill>
              </a:rPr>
              <a:t>XIV</a:t>
            </a:r>
            <a:r>
              <a:rPr lang="fr-FR" sz="26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600" b="1" dirty="0"/>
              <a:t>Il succède à son arrière-grand-père </a:t>
            </a:r>
            <a:r>
              <a:rPr lang="fr-FR" sz="2600" b="1" dirty="0">
                <a:hlinkClick r:id="rId2" tooltip="Louis XIV"/>
              </a:rPr>
              <a:t>Louis XIV</a:t>
            </a:r>
            <a:r>
              <a:rPr lang="fr-FR" sz="2600" b="1" dirty="0"/>
              <a:t> à l'âge de cinq ans. Son pouvoir est alors délégué à son cousin, le </a:t>
            </a:r>
            <a:r>
              <a:rPr lang="fr-FR" sz="2600" b="1" dirty="0">
                <a:hlinkClick r:id="rId3" tooltip="Philippe d'Orléans (1674-1723)"/>
              </a:rPr>
              <a:t>duc d'Orléans</a:t>
            </a:r>
            <a:r>
              <a:rPr lang="fr-FR" sz="2600" b="1" dirty="0"/>
              <a:t>, proclamé « </a:t>
            </a:r>
            <a:r>
              <a:rPr lang="fr-FR" sz="2600" b="1" dirty="0">
                <a:hlinkClick r:id="rId4" tooltip="Régence"/>
              </a:rPr>
              <a:t>Régent</a:t>
            </a:r>
            <a:r>
              <a:rPr lang="fr-FR" sz="2600" b="1" dirty="0"/>
              <a:t> du Royaume » </a:t>
            </a:r>
          </a:p>
          <a:p>
            <a:pPr algn="just">
              <a:lnSpc>
                <a:spcPct val="150000"/>
              </a:lnSpc>
            </a:pPr>
            <a:r>
              <a:rPr lang="fr-FR" sz="2600" b="1" dirty="0" smtClean="0"/>
              <a:t>Louis </a:t>
            </a:r>
            <a:r>
              <a:rPr lang="fr-FR" sz="2600" b="1" dirty="0"/>
              <a:t>XV </a:t>
            </a:r>
            <a:r>
              <a:rPr lang="fr-FR" sz="2600" b="1" dirty="0">
                <a:solidFill>
                  <a:srgbClr val="FF0000"/>
                </a:solidFill>
              </a:rPr>
              <a:t>bénéficie</a:t>
            </a:r>
            <a:r>
              <a:rPr lang="fr-FR" sz="2600" b="1" dirty="0"/>
              <a:t> d'un assez </a:t>
            </a:r>
            <a:r>
              <a:rPr lang="fr-FR" sz="2600" b="1" dirty="0">
                <a:solidFill>
                  <a:srgbClr val="FF0000"/>
                </a:solidFill>
              </a:rPr>
              <a:t>long</a:t>
            </a:r>
            <a:r>
              <a:rPr lang="fr-FR" sz="2600" b="1" dirty="0"/>
              <a:t> </a:t>
            </a:r>
            <a:r>
              <a:rPr lang="fr-FR" sz="2600" b="1" dirty="0">
                <a:solidFill>
                  <a:srgbClr val="FF0000"/>
                </a:solidFill>
              </a:rPr>
              <a:t>état</a:t>
            </a:r>
            <a:r>
              <a:rPr lang="fr-FR" sz="2600" b="1" dirty="0"/>
              <a:t> de </a:t>
            </a:r>
            <a:r>
              <a:rPr lang="fr-FR" sz="2600" b="1" dirty="0">
                <a:solidFill>
                  <a:srgbClr val="FF0000"/>
                </a:solidFill>
              </a:rPr>
              <a:t>grâce</a:t>
            </a:r>
            <a:r>
              <a:rPr lang="fr-FR" sz="2600" b="1" dirty="0"/>
              <a:t> de la part du </a:t>
            </a:r>
            <a:r>
              <a:rPr lang="fr-FR" sz="2600" b="1" dirty="0">
                <a:solidFill>
                  <a:srgbClr val="FF0000"/>
                </a:solidFill>
              </a:rPr>
              <a:t>peuple</a:t>
            </a:r>
            <a:r>
              <a:rPr lang="fr-FR" sz="2600" b="1" dirty="0"/>
              <a:t> français : </a:t>
            </a:r>
            <a:endParaRPr lang="fr-FR" sz="2600" b="1" dirty="0" smtClean="0"/>
          </a:p>
          <a:p>
            <a:pPr algn="just">
              <a:lnSpc>
                <a:spcPct val="150000"/>
              </a:lnSpc>
            </a:pPr>
            <a:r>
              <a:rPr lang="fr-FR" sz="2600" b="1" dirty="0"/>
              <a:t>son </a:t>
            </a:r>
            <a:r>
              <a:rPr lang="fr-FR" sz="2600" b="1" dirty="0">
                <a:solidFill>
                  <a:srgbClr val="FF0000"/>
                </a:solidFill>
              </a:rPr>
              <a:t>caractère</a:t>
            </a:r>
            <a:r>
              <a:rPr lang="fr-FR" sz="2600" b="1" dirty="0"/>
              <a:t> </a:t>
            </a:r>
            <a:r>
              <a:rPr lang="fr-FR" sz="2600" b="1" dirty="0">
                <a:solidFill>
                  <a:srgbClr val="FF0000"/>
                </a:solidFill>
              </a:rPr>
              <a:t>avenant</a:t>
            </a:r>
            <a:r>
              <a:rPr lang="fr-FR" sz="2600" b="1" dirty="0"/>
              <a:t> (quand il n'est pas en phase de dépression) et son </a:t>
            </a:r>
            <a:r>
              <a:rPr lang="fr-FR" sz="2600" b="1" dirty="0">
                <a:solidFill>
                  <a:srgbClr val="FF0000"/>
                </a:solidFill>
              </a:rPr>
              <a:t>physique</a:t>
            </a:r>
            <a:r>
              <a:rPr lang="fr-FR" sz="2600" b="1" dirty="0"/>
              <a:t> </a:t>
            </a:r>
            <a:r>
              <a:rPr lang="fr-FR" sz="2600" b="1" dirty="0">
                <a:solidFill>
                  <a:srgbClr val="FF0000"/>
                </a:solidFill>
              </a:rPr>
              <a:t>avantageux</a:t>
            </a:r>
            <a:r>
              <a:rPr lang="fr-FR" sz="2600" b="1" dirty="0"/>
              <a:t> lui attirent la </a:t>
            </a:r>
            <a:r>
              <a:rPr lang="fr-FR" sz="2600" b="1" dirty="0">
                <a:solidFill>
                  <a:srgbClr val="FF0000"/>
                </a:solidFill>
              </a:rPr>
              <a:t>sympathie</a:t>
            </a:r>
            <a:r>
              <a:rPr lang="fr-FR" sz="26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600" b="1" dirty="0" smtClean="0"/>
              <a:t>les </a:t>
            </a:r>
            <a:r>
              <a:rPr lang="fr-FR" sz="2600" b="1" dirty="0" smtClean="0">
                <a:solidFill>
                  <a:srgbClr val="FF0000"/>
                </a:solidFill>
              </a:rPr>
              <a:t>succès</a:t>
            </a:r>
            <a:r>
              <a:rPr lang="fr-FR" sz="2600" b="1" dirty="0" smtClean="0"/>
              <a:t> </a:t>
            </a:r>
            <a:r>
              <a:rPr lang="fr-FR" sz="2600" b="1" dirty="0" smtClean="0">
                <a:solidFill>
                  <a:srgbClr val="FF0000"/>
                </a:solidFill>
              </a:rPr>
              <a:t>militaires</a:t>
            </a:r>
            <a:r>
              <a:rPr lang="fr-FR" sz="2600" b="1" dirty="0" smtClean="0"/>
              <a:t> pendant les </a:t>
            </a:r>
            <a:r>
              <a:rPr lang="fr-FR" sz="2600" b="1" dirty="0" smtClean="0">
                <a:solidFill>
                  <a:srgbClr val="FF0000"/>
                </a:solidFill>
              </a:rPr>
              <a:t>guerres</a:t>
            </a:r>
            <a:r>
              <a:rPr lang="fr-FR" sz="2600" b="1" dirty="0" smtClean="0"/>
              <a:t> de </a:t>
            </a:r>
            <a:r>
              <a:rPr lang="fr-FR" sz="2600" b="1" dirty="0" smtClean="0">
                <a:solidFill>
                  <a:srgbClr val="FF0000"/>
                </a:solidFill>
              </a:rPr>
              <a:t>Succession</a:t>
            </a:r>
            <a:r>
              <a:rPr lang="fr-FR" sz="2600" b="1" dirty="0" smtClean="0"/>
              <a:t> contre les </a:t>
            </a:r>
            <a:r>
              <a:rPr lang="fr-FR" sz="2600" b="1" dirty="0" smtClean="0">
                <a:solidFill>
                  <a:srgbClr val="FF0000"/>
                </a:solidFill>
              </a:rPr>
              <a:t>Autrichiens</a:t>
            </a:r>
            <a:r>
              <a:rPr lang="fr-FR" sz="2600" b="1" dirty="0" smtClean="0"/>
              <a:t> (1740-1748) dans les années </a:t>
            </a:r>
            <a:r>
              <a:rPr lang="fr-FR" sz="2600" b="1" dirty="0" smtClean="0">
                <a:solidFill>
                  <a:srgbClr val="FF0000"/>
                </a:solidFill>
              </a:rPr>
              <a:t>1740</a:t>
            </a:r>
            <a:r>
              <a:rPr lang="fr-FR" sz="2600" b="1" dirty="0" smtClean="0"/>
              <a:t> lui </a:t>
            </a:r>
            <a:r>
              <a:rPr lang="fr-FR" sz="2600" b="1" dirty="0" smtClean="0">
                <a:solidFill>
                  <a:srgbClr val="FF0000"/>
                </a:solidFill>
              </a:rPr>
              <a:t>assurent</a:t>
            </a:r>
            <a:r>
              <a:rPr lang="fr-FR" sz="2600" b="1" dirty="0" smtClean="0"/>
              <a:t> la </a:t>
            </a:r>
            <a:r>
              <a:rPr lang="fr-FR" sz="2600" b="1" dirty="0" smtClean="0">
                <a:solidFill>
                  <a:srgbClr val="FF0000"/>
                </a:solidFill>
              </a:rPr>
              <a:t>confiance</a:t>
            </a:r>
            <a:r>
              <a:rPr lang="fr-FR" sz="2600" b="1" dirty="0" smtClean="0"/>
              <a:t> ses sujets.</a:t>
            </a:r>
          </a:p>
          <a:p>
            <a:pPr algn="just">
              <a:lnSpc>
                <a:spcPct val="150000"/>
              </a:lnSpc>
            </a:pPr>
            <a:r>
              <a:rPr lang="fr-FR" sz="2600" b="1" dirty="0" smtClean="0"/>
              <a:t>Mais </a:t>
            </a:r>
            <a:r>
              <a:rPr lang="fr-FR" sz="2600" b="1" dirty="0"/>
              <a:t>Le </a:t>
            </a:r>
            <a:r>
              <a:rPr lang="fr-FR" sz="2600" b="1" dirty="0">
                <a:solidFill>
                  <a:srgbClr val="FF0000"/>
                </a:solidFill>
              </a:rPr>
              <a:t>vent</a:t>
            </a:r>
            <a:r>
              <a:rPr lang="fr-FR" sz="2600" b="1" dirty="0"/>
              <a:t> </a:t>
            </a:r>
            <a:r>
              <a:rPr lang="fr-FR" sz="2600" b="1" dirty="0">
                <a:solidFill>
                  <a:srgbClr val="FF0000"/>
                </a:solidFill>
              </a:rPr>
              <a:t>tourne</a:t>
            </a:r>
            <a:r>
              <a:rPr lang="fr-FR" sz="2600" b="1" dirty="0"/>
              <a:t>, lorsque le roi </a:t>
            </a:r>
            <a:r>
              <a:rPr lang="fr-FR" sz="2600" b="1" dirty="0" smtClean="0">
                <a:solidFill>
                  <a:srgbClr val="FF0000"/>
                </a:solidFill>
              </a:rPr>
              <a:t>décide</a:t>
            </a:r>
            <a:r>
              <a:rPr lang="fr-FR" sz="2600" b="1" dirty="0" smtClean="0"/>
              <a:t> </a:t>
            </a:r>
            <a:r>
              <a:rPr lang="fr-FR" sz="2600" b="1" dirty="0" smtClean="0">
                <a:solidFill>
                  <a:srgbClr val="FF0000"/>
                </a:solidFill>
              </a:rPr>
              <a:t>d'afficher</a:t>
            </a:r>
            <a:r>
              <a:rPr lang="fr-FR" sz="2600" b="1" dirty="0" smtClean="0"/>
              <a:t> sa </a:t>
            </a:r>
            <a:r>
              <a:rPr lang="fr-FR" sz="2600" b="1" dirty="0" smtClean="0">
                <a:solidFill>
                  <a:srgbClr val="FF0000"/>
                </a:solidFill>
              </a:rPr>
              <a:t>liaison</a:t>
            </a:r>
            <a:r>
              <a:rPr lang="fr-FR" sz="2600" b="1" dirty="0" smtClean="0"/>
              <a:t> avec une jeune </a:t>
            </a:r>
            <a:r>
              <a:rPr lang="fr-FR" sz="2600" b="1" dirty="0" smtClean="0">
                <a:solidFill>
                  <a:srgbClr val="FF0000"/>
                </a:solidFill>
              </a:rPr>
              <a:t>femme</a:t>
            </a:r>
            <a:r>
              <a:rPr lang="fr-FR" sz="2600" b="1" dirty="0" smtClean="0"/>
              <a:t>, </a:t>
            </a:r>
            <a:r>
              <a:rPr lang="fr-FR" sz="2600" b="1" dirty="0" smtClean="0">
                <a:solidFill>
                  <a:srgbClr val="FF0000"/>
                </a:solidFill>
              </a:rPr>
              <a:t>rencontrée</a:t>
            </a:r>
            <a:r>
              <a:rPr lang="fr-FR" sz="2600" b="1" dirty="0" smtClean="0"/>
              <a:t> lors d'un </a:t>
            </a:r>
            <a:r>
              <a:rPr lang="fr-FR" sz="2600" b="1" dirty="0" smtClean="0">
                <a:solidFill>
                  <a:srgbClr val="FF0000"/>
                </a:solidFill>
              </a:rPr>
              <a:t>bal</a:t>
            </a:r>
            <a:r>
              <a:rPr lang="fr-FR" sz="2600" b="1" dirty="0" smtClean="0"/>
              <a:t> masqué en </a:t>
            </a:r>
            <a:r>
              <a:rPr lang="fr-FR" sz="2600" b="1" dirty="0" smtClean="0">
                <a:solidFill>
                  <a:srgbClr val="FF0000"/>
                </a:solidFill>
              </a:rPr>
              <a:t>1745</a:t>
            </a:r>
            <a:r>
              <a:rPr lang="fr-FR" sz="2600" b="1" dirty="0" smtClean="0"/>
              <a:t> : </a:t>
            </a:r>
            <a:endParaRPr lang="fr-FR" sz="2600" b="1" dirty="0"/>
          </a:p>
        </p:txBody>
      </p:sp>
    </p:spTree>
    <p:extLst>
      <p:ext uri="{BB962C8B-B14F-4D97-AF65-F5344CB8AC3E}">
        <p14:creationId xmlns:p14="http://schemas.microsoft.com/office/powerpoint/2010/main" val="235009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0.gstatic.com/images?q=tbn:ANd9GcTBzfJCNBbbrksvN9q4KtECt-j5L2yuQ-v9guipntvzVXQXru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" y="191588"/>
            <a:ext cx="11159836" cy="666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83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696"/>
            <a:ext cx="12192000" cy="7149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150" b="1" dirty="0"/>
              <a:t>Jeanne </a:t>
            </a:r>
            <a:r>
              <a:rPr lang="fr-FR" sz="2150" b="1" dirty="0">
                <a:solidFill>
                  <a:srgbClr val="FF0000"/>
                </a:solidFill>
              </a:rPr>
              <a:t>Poisson</a:t>
            </a:r>
            <a:r>
              <a:rPr lang="fr-FR" sz="2150" b="1" dirty="0"/>
              <a:t>, future Marquise de </a:t>
            </a:r>
            <a:r>
              <a:rPr lang="fr-FR" sz="2150" b="1" dirty="0">
                <a:solidFill>
                  <a:srgbClr val="FF0000"/>
                </a:solidFill>
              </a:rPr>
              <a:t>Pompadour</a:t>
            </a:r>
            <a:r>
              <a:rPr lang="fr-FR" sz="215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150" b="1" dirty="0">
                <a:solidFill>
                  <a:srgbClr val="00B0F0"/>
                </a:solidFill>
              </a:rPr>
              <a:t>En effet, celle-ci est fille de banquier, roturière, belle, intelligente, et se pique de se mêler de politique. Des pamphlets, dessins et rumeurs obscènes, entachent le règne de cette favorite « éclairée », (elle apportera son soutien à l'entreprise encyclopédique), qui finira le jour de sa mort, le 15 avril 1764</a:t>
            </a:r>
            <a:r>
              <a:rPr lang="fr-FR" sz="2150" b="1" dirty="0" smtClean="0">
                <a:solidFill>
                  <a:srgbClr val="00B0F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150" b="1" dirty="0">
                <a:solidFill>
                  <a:srgbClr val="FF0000"/>
                </a:solidFill>
              </a:rPr>
              <a:t>Malgré</a:t>
            </a:r>
            <a:r>
              <a:rPr lang="fr-FR" sz="2150" b="1" dirty="0"/>
              <a:t> la </a:t>
            </a:r>
            <a:r>
              <a:rPr lang="fr-FR" sz="2150" b="1" dirty="0">
                <a:solidFill>
                  <a:srgbClr val="FF0000"/>
                </a:solidFill>
              </a:rPr>
              <a:t>victoire</a:t>
            </a:r>
            <a:r>
              <a:rPr lang="fr-FR" sz="2150" b="1" dirty="0"/>
              <a:t> contre les </a:t>
            </a:r>
            <a:r>
              <a:rPr lang="fr-FR" sz="2150" b="1" dirty="0">
                <a:solidFill>
                  <a:srgbClr val="FF0000"/>
                </a:solidFill>
              </a:rPr>
              <a:t>Autrichiens</a:t>
            </a:r>
            <a:r>
              <a:rPr lang="fr-FR" sz="2150" b="1" dirty="0"/>
              <a:t>, en 1748, lors du </a:t>
            </a:r>
            <a:r>
              <a:rPr lang="fr-FR" sz="2150" b="1" dirty="0">
                <a:solidFill>
                  <a:srgbClr val="00B0F0"/>
                </a:solidFill>
              </a:rPr>
              <a:t>Traité d'Aix-la-Chapelle</a:t>
            </a:r>
            <a:r>
              <a:rPr lang="fr-FR" sz="2150" b="1" dirty="0"/>
              <a:t>, le </a:t>
            </a:r>
            <a:r>
              <a:rPr lang="fr-FR" sz="2150" b="1" dirty="0">
                <a:solidFill>
                  <a:srgbClr val="FF0000"/>
                </a:solidFill>
              </a:rPr>
              <a:t>roi</a:t>
            </a:r>
            <a:r>
              <a:rPr lang="fr-FR" sz="2150" b="1" dirty="0"/>
              <a:t>, qui n'avait </a:t>
            </a:r>
            <a:r>
              <a:rPr lang="fr-FR" sz="2150" b="1" dirty="0">
                <a:solidFill>
                  <a:srgbClr val="FF0000"/>
                </a:solidFill>
              </a:rPr>
              <a:t>pas</a:t>
            </a:r>
            <a:r>
              <a:rPr lang="fr-FR" sz="2150" b="1" dirty="0"/>
              <a:t> de </a:t>
            </a:r>
            <a:r>
              <a:rPr lang="fr-FR" sz="2150" b="1" dirty="0">
                <a:solidFill>
                  <a:srgbClr val="FF0000"/>
                </a:solidFill>
              </a:rPr>
              <a:t>tempérament</a:t>
            </a:r>
            <a:r>
              <a:rPr lang="fr-FR" sz="2150" b="1" dirty="0"/>
              <a:t> </a:t>
            </a:r>
            <a:r>
              <a:rPr lang="fr-FR" sz="2150" b="1" dirty="0">
                <a:solidFill>
                  <a:srgbClr val="FF0000"/>
                </a:solidFill>
              </a:rPr>
              <a:t>belliqueux</a:t>
            </a:r>
            <a:r>
              <a:rPr lang="fr-FR" sz="2150" b="1" dirty="0"/>
              <a:t> et se </a:t>
            </a:r>
            <a:r>
              <a:rPr lang="fr-FR" sz="2150" b="1" dirty="0">
                <a:solidFill>
                  <a:srgbClr val="FF0000"/>
                </a:solidFill>
              </a:rPr>
              <a:t>satisfaisait</a:t>
            </a:r>
            <a:r>
              <a:rPr lang="fr-FR" sz="2150" b="1" dirty="0"/>
              <a:t> de « son </a:t>
            </a:r>
            <a:r>
              <a:rPr lang="fr-FR" sz="2150" b="1" dirty="0">
                <a:solidFill>
                  <a:srgbClr val="FF0000"/>
                </a:solidFill>
              </a:rPr>
              <a:t>pré</a:t>
            </a:r>
            <a:r>
              <a:rPr lang="fr-FR" sz="2150" b="1" dirty="0"/>
              <a:t> </a:t>
            </a:r>
            <a:r>
              <a:rPr lang="fr-FR" sz="2150" b="1" dirty="0">
                <a:solidFill>
                  <a:srgbClr val="FF0000"/>
                </a:solidFill>
              </a:rPr>
              <a:t>carré</a:t>
            </a:r>
            <a:r>
              <a:rPr lang="fr-FR" sz="2150" b="1" dirty="0"/>
              <a:t>, décide de </a:t>
            </a:r>
            <a:r>
              <a:rPr lang="fr-FR" sz="2150" b="1" dirty="0">
                <a:solidFill>
                  <a:srgbClr val="FF0000"/>
                </a:solidFill>
              </a:rPr>
              <a:t>restituer</a:t>
            </a:r>
            <a:r>
              <a:rPr lang="fr-FR" sz="2150" b="1" dirty="0"/>
              <a:t> ses </a:t>
            </a:r>
            <a:r>
              <a:rPr lang="fr-FR" sz="2150" b="1" dirty="0">
                <a:solidFill>
                  <a:srgbClr val="FF0000"/>
                </a:solidFill>
              </a:rPr>
              <a:t>conquêtes</a:t>
            </a:r>
            <a:r>
              <a:rPr lang="fr-FR" sz="2150" b="1" dirty="0"/>
              <a:t> à </a:t>
            </a:r>
            <a:r>
              <a:rPr lang="fr-FR" sz="2150" b="1" dirty="0">
                <a:solidFill>
                  <a:srgbClr val="FF0000"/>
                </a:solidFill>
              </a:rPr>
              <a:t>l'Autriche</a:t>
            </a:r>
            <a:r>
              <a:rPr lang="fr-FR" sz="2150" b="1" dirty="0"/>
              <a:t>, à la </a:t>
            </a:r>
            <a:r>
              <a:rPr lang="fr-FR" sz="2150" b="1" dirty="0">
                <a:solidFill>
                  <a:srgbClr val="FF0000"/>
                </a:solidFill>
              </a:rPr>
              <a:t>stupéfaction</a:t>
            </a:r>
            <a:r>
              <a:rPr lang="fr-FR" sz="2150" b="1" dirty="0"/>
              <a:t> </a:t>
            </a:r>
            <a:r>
              <a:rPr lang="fr-FR" sz="2150" b="1" dirty="0">
                <a:solidFill>
                  <a:srgbClr val="FF0000"/>
                </a:solidFill>
              </a:rPr>
              <a:t>générale</a:t>
            </a:r>
            <a:r>
              <a:rPr lang="fr-FR" sz="2150" b="1" dirty="0" smtClean="0"/>
              <a:t>.</a:t>
            </a:r>
            <a:r>
              <a:rPr lang="fr-FR" sz="2150" dirty="0"/>
              <a:t> </a:t>
            </a:r>
            <a:endParaRPr lang="fr-FR" sz="2150" dirty="0" smtClean="0"/>
          </a:p>
          <a:p>
            <a:pPr algn="just">
              <a:lnSpc>
                <a:spcPct val="150000"/>
              </a:lnSpc>
            </a:pPr>
            <a:r>
              <a:rPr lang="fr-FR" sz="2150" b="1" dirty="0" smtClean="0"/>
              <a:t>Le </a:t>
            </a:r>
            <a:r>
              <a:rPr lang="fr-FR" sz="2150" b="1" dirty="0">
                <a:solidFill>
                  <a:srgbClr val="FF0000"/>
                </a:solidFill>
              </a:rPr>
              <a:t>peuple</a:t>
            </a:r>
            <a:r>
              <a:rPr lang="fr-FR" sz="2150" b="1" dirty="0"/>
              <a:t>, dont </a:t>
            </a:r>
            <a:r>
              <a:rPr lang="fr-FR" sz="2150" b="1" dirty="0">
                <a:solidFill>
                  <a:srgbClr val="FF0000"/>
                </a:solidFill>
              </a:rPr>
              <a:t>l'esprit</a:t>
            </a:r>
            <a:r>
              <a:rPr lang="fr-FR" sz="2150" b="1" dirty="0"/>
              <a:t> </a:t>
            </a:r>
            <a:r>
              <a:rPr lang="fr-FR" sz="2150" b="1" dirty="0">
                <a:solidFill>
                  <a:srgbClr val="FF0000"/>
                </a:solidFill>
              </a:rPr>
              <a:t>nationaliste</a:t>
            </a:r>
            <a:r>
              <a:rPr lang="fr-FR" sz="2150" b="1" dirty="0"/>
              <a:t> est exalté par les victoires militaires, ne </a:t>
            </a:r>
            <a:r>
              <a:rPr lang="fr-FR" sz="2150" b="1" dirty="0">
                <a:solidFill>
                  <a:srgbClr val="FF0000"/>
                </a:solidFill>
              </a:rPr>
              <a:t>pardonnera</a:t>
            </a:r>
            <a:r>
              <a:rPr lang="fr-FR" sz="2150" b="1" dirty="0"/>
              <a:t> pas à son </a:t>
            </a:r>
            <a:r>
              <a:rPr lang="fr-FR" sz="2150" b="1" dirty="0">
                <a:solidFill>
                  <a:srgbClr val="FF0000"/>
                </a:solidFill>
              </a:rPr>
              <a:t>monarque</a:t>
            </a:r>
            <a:r>
              <a:rPr lang="fr-FR" sz="2150" b="1" dirty="0"/>
              <a:t> son acte et utilisera </a:t>
            </a:r>
            <a:r>
              <a:rPr lang="fr-FR" sz="2150" b="1" dirty="0">
                <a:solidFill>
                  <a:srgbClr val="FF0000"/>
                </a:solidFill>
              </a:rPr>
              <a:t>l'expression</a:t>
            </a:r>
            <a:r>
              <a:rPr lang="fr-FR" sz="2150" b="1" dirty="0"/>
              <a:t> </a:t>
            </a:r>
            <a:r>
              <a:rPr lang="fr-FR" sz="2150" b="1" dirty="0">
                <a:solidFill>
                  <a:srgbClr val="0070C0"/>
                </a:solidFill>
              </a:rPr>
              <a:t>« bête comme la paix. </a:t>
            </a:r>
            <a:r>
              <a:rPr lang="fr-FR" sz="2150" b="1" dirty="0" smtClean="0">
                <a:solidFill>
                  <a:srgbClr val="0070C0"/>
                </a:solidFill>
              </a:rPr>
              <a:t>»</a:t>
            </a:r>
            <a:r>
              <a:rPr lang="fr-FR" sz="2150" dirty="0"/>
              <a:t> </a:t>
            </a:r>
            <a:endParaRPr lang="fr-FR" sz="2150" dirty="0" smtClean="0"/>
          </a:p>
          <a:p>
            <a:pPr algn="just">
              <a:lnSpc>
                <a:spcPct val="150000"/>
              </a:lnSpc>
            </a:pPr>
            <a:r>
              <a:rPr lang="fr-FR" sz="2150" b="1" dirty="0" smtClean="0">
                <a:solidFill>
                  <a:srgbClr val="0070C0"/>
                </a:solidFill>
              </a:rPr>
              <a:t>Une </a:t>
            </a:r>
            <a:r>
              <a:rPr lang="fr-FR" sz="2150" b="1" dirty="0">
                <a:solidFill>
                  <a:srgbClr val="0070C0"/>
                </a:solidFill>
              </a:rPr>
              <a:t>tentative d'assassinat, le 5 janvier 1757, qui ne met pas en danger la vie de Louis XV, ébranle cependant la confiance du monarque, vis-à-vis de son peuple, et le fait sombrer peu à peu dans une dépression chronique</a:t>
            </a:r>
            <a:r>
              <a:rPr lang="fr-FR" sz="2150" b="1" dirty="0" smtClean="0">
                <a:solidFill>
                  <a:srgbClr val="0070C0"/>
                </a:solidFill>
              </a:rPr>
              <a:t>.</a:t>
            </a:r>
            <a:endParaRPr lang="fr-FR" sz="2150" b="1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150" b="1" dirty="0"/>
              <a:t>La </a:t>
            </a:r>
            <a:r>
              <a:rPr lang="fr-FR" sz="2150" b="1" dirty="0">
                <a:solidFill>
                  <a:srgbClr val="FF0000"/>
                </a:solidFill>
              </a:rPr>
              <a:t>guerre</a:t>
            </a:r>
            <a:r>
              <a:rPr lang="fr-FR" sz="2150" b="1" dirty="0"/>
              <a:t> de </a:t>
            </a:r>
            <a:r>
              <a:rPr lang="fr-FR" sz="2150" b="1" dirty="0">
                <a:solidFill>
                  <a:srgbClr val="FF0000"/>
                </a:solidFill>
              </a:rPr>
              <a:t>7</a:t>
            </a:r>
            <a:r>
              <a:rPr lang="fr-FR" sz="2150" b="1" dirty="0"/>
              <a:t> ans contre les </a:t>
            </a:r>
            <a:r>
              <a:rPr lang="fr-FR" sz="2150" b="1" dirty="0">
                <a:solidFill>
                  <a:srgbClr val="FF0000"/>
                </a:solidFill>
              </a:rPr>
              <a:t>Anglais</a:t>
            </a:r>
            <a:r>
              <a:rPr lang="fr-FR" sz="2150" b="1" dirty="0"/>
              <a:t> débute en </a:t>
            </a:r>
            <a:r>
              <a:rPr lang="fr-FR" sz="2150" b="1" dirty="0">
                <a:solidFill>
                  <a:srgbClr val="FF0000"/>
                </a:solidFill>
              </a:rPr>
              <a:t>1758</a:t>
            </a:r>
            <a:r>
              <a:rPr lang="fr-FR" sz="2150" b="1" dirty="0"/>
              <a:t>, mais s'achève sur une </a:t>
            </a:r>
            <a:r>
              <a:rPr lang="fr-FR" sz="2150" b="1" dirty="0">
                <a:solidFill>
                  <a:srgbClr val="FF0000"/>
                </a:solidFill>
              </a:rPr>
              <a:t>défaite</a:t>
            </a:r>
            <a:r>
              <a:rPr lang="fr-FR" sz="2150" b="1" dirty="0"/>
              <a:t>, qui fit </a:t>
            </a:r>
            <a:r>
              <a:rPr lang="fr-FR" sz="2150" b="1" dirty="0">
                <a:solidFill>
                  <a:srgbClr val="FF0000"/>
                </a:solidFill>
              </a:rPr>
              <a:t>perdre</a:t>
            </a:r>
            <a:r>
              <a:rPr lang="fr-FR" sz="2150" b="1" dirty="0"/>
              <a:t> à la France en 1763, la </a:t>
            </a:r>
            <a:r>
              <a:rPr lang="fr-FR" sz="2150" b="1" dirty="0">
                <a:solidFill>
                  <a:srgbClr val="FF0000"/>
                </a:solidFill>
              </a:rPr>
              <a:t>Nouvelle-France</a:t>
            </a:r>
            <a:r>
              <a:rPr lang="fr-FR" sz="2150" b="1" dirty="0"/>
              <a:t> (le Canada) et </a:t>
            </a:r>
            <a:r>
              <a:rPr lang="fr-FR" sz="2150" b="1" dirty="0">
                <a:solidFill>
                  <a:srgbClr val="FF0000"/>
                </a:solidFill>
              </a:rPr>
              <a:t>l'Inde</a:t>
            </a:r>
            <a:r>
              <a:rPr lang="fr-FR" sz="2150" b="1" dirty="0"/>
              <a:t>.</a:t>
            </a:r>
            <a:endParaRPr lang="fr-FR" sz="215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4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3696"/>
            <a:ext cx="12192000" cy="648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dirty="0">
                <a:solidFill>
                  <a:srgbClr val="FF0000"/>
                </a:solidFill>
              </a:rPr>
              <a:t>Malgré</a:t>
            </a:r>
            <a:r>
              <a:rPr lang="fr-FR" sz="2800" b="1" dirty="0"/>
              <a:t> les </a:t>
            </a:r>
            <a:r>
              <a:rPr lang="fr-FR" sz="2800" b="1" dirty="0">
                <a:solidFill>
                  <a:srgbClr val="FF0000"/>
                </a:solidFill>
              </a:rPr>
              <a:t>actions</a:t>
            </a:r>
            <a:r>
              <a:rPr lang="fr-FR" sz="2800" b="1" dirty="0"/>
              <a:t> intelligentes et bénéfiques pour </a:t>
            </a:r>
            <a:r>
              <a:rPr lang="fr-FR" sz="2800" b="1" dirty="0">
                <a:solidFill>
                  <a:srgbClr val="FF0000"/>
                </a:solidFill>
              </a:rPr>
              <a:t>tenter</a:t>
            </a:r>
            <a:r>
              <a:rPr lang="fr-FR" sz="2800" b="1" dirty="0"/>
              <a:t> de </a:t>
            </a:r>
            <a:r>
              <a:rPr lang="fr-FR" sz="2800" b="1" dirty="0">
                <a:solidFill>
                  <a:srgbClr val="FF0000"/>
                </a:solidFill>
              </a:rPr>
              <a:t>redresser</a:t>
            </a:r>
            <a:r>
              <a:rPr lang="fr-FR" sz="2800" b="1" dirty="0"/>
              <a:t> la France de </a:t>
            </a:r>
            <a:r>
              <a:rPr lang="fr-FR" sz="2800" b="1" dirty="0">
                <a:solidFill>
                  <a:srgbClr val="FF0000"/>
                </a:solidFill>
              </a:rPr>
              <a:t>Choiseul</a:t>
            </a:r>
            <a:r>
              <a:rPr lang="fr-FR" sz="2800" b="1" dirty="0"/>
              <a:t> ou </a:t>
            </a:r>
            <a:r>
              <a:rPr lang="fr-FR" sz="2800" b="1" dirty="0">
                <a:solidFill>
                  <a:srgbClr val="FF0000"/>
                </a:solidFill>
              </a:rPr>
              <a:t>Maupeou</a:t>
            </a:r>
            <a:r>
              <a:rPr lang="fr-FR" sz="2800" b="1" dirty="0"/>
              <a:t>, ennemis jurés, la </a:t>
            </a:r>
            <a:r>
              <a:rPr lang="fr-FR" sz="2800" b="1" dirty="0">
                <a:solidFill>
                  <a:srgbClr val="FF0000"/>
                </a:solidFill>
              </a:rPr>
              <a:t>fin</a:t>
            </a:r>
            <a:r>
              <a:rPr lang="fr-FR" sz="2800" b="1" dirty="0"/>
              <a:t> de </a:t>
            </a:r>
            <a:r>
              <a:rPr lang="fr-FR" sz="2800" b="1" dirty="0">
                <a:solidFill>
                  <a:srgbClr val="FF0000"/>
                </a:solidFill>
              </a:rPr>
              <a:t>règne</a:t>
            </a:r>
            <a:r>
              <a:rPr lang="fr-FR" sz="2800" b="1" dirty="0"/>
              <a:t> de Louis </a:t>
            </a:r>
            <a:r>
              <a:rPr lang="fr-FR" sz="2800" b="1" dirty="0">
                <a:solidFill>
                  <a:srgbClr val="FF0000"/>
                </a:solidFill>
              </a:rPr>
              <a:t>XV</a:t>
            </a:r>
            <a:r>
              <a:rPr lang="fr-FR" sz="2800" b="1" dirty="0"/>
              <a:t> est teintée </a:t>
            </a:r>
            <a:r>
              <a:rPr lang="fr-FR" sz="2800" b="1" dirty="0">
                <a:solidFill>
                  <a:srgbClr val="FF0000"/>
                </a:solidFill>
              </a:rPr>
              <a:t>d'amertume</a:t>
            </a:r>
            <a:r>
              <a:rPr lang="fr-FR" sz="2800" b="1" dirty="0"/>
              <a:t> et de </a:t>
            </a:r>
            <a:r>
              <a:rPr lang="fr-FR" sz="2800" b="1" dirty="0">
                <a:solidFill>
                  <a:srgbClr val="FF0000"/>
                </a:solidFill>
              </a:rPr>
              <a:t>rancœur</a:t>
            </a:r>
            <a:r>
              <a:rPr lang="fr-FR" sz="28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fr-FR" sz="2800" b="1" dirty="0"/>
              <a:t>Le roi </a:t>
            </a:r>
            <a:r>
              <a:rPr lang="fr-FR" sz="2800" b="1" dirty="0">
                <a:solidFill>
                  <a:srgbClr val="FF0000"/>
                </a:solidFill>
              </a:rPr>
              <a:t>affiche</a:t>
            </a:r>
            <a:r>
              <a:rPr lang="fr-FR" sz="2800" b="1" dirty="0"/>
              <a:t>, en </a:t>
            </a:r>
            <a:r>
              <a:rPr lang="fr-FR" sz="2800" b="1" dirty="0">
                <a:solidFill>
                  <a:srgbClr val="FF0000"/>
                </a:solidFill>
              </a:rPr>
              <a:t>1769</a:t>
            </a:r>
            <a:r>
              <a:rPr lang="fr-FR" sz="2800" b="1" dirty="0"/>
              <a:t>, une nouvelle </a:t>
            </a:r>
            <a:r>
              <a:rPr lang="fr-FR" sz="2800" b="1" dirty="0">
                <a:solidFill>
                  <a:srgbClr val="FF0000"/>
                </a:solidFill>
              </a:rPr>
              <a:t>maîtresse</a:t>
            </a:r>
            <a:r>
              <a:rPr lang="fr-FR" sz="2800" b="1" dirty="0"/>
              <a:t>, «</a:t>
            </a:r>
            <a:r>
              <a:rPr lang="fr-FR" sz="2800" b="1" dirty="0">
                <a:solidFill>
                  <a:srgbClr val="00B0F0"/>
                </a:solidFill>
              </a:rPr>
              <a:t> tirée du ruisseau</a:t>
            </a:r>
            <a:r>
              <a:rPr lang="fr-FR" sz="2800" b="1" dirty="0"/>
              <a:t> », la </a:t>
            </a:r>
            <a:r>
              <a:rPr lang="fr-FR" sz="2800" b="1" dirty="0">
                <a:solidFill>
                  <a:srgbClr val="FF0000"/>
                </a:solidFill>
              </a:rPr>
              <a:t>Comtesse</a:t>
            </a:r>
            <a:r>
              <a:rPr lang="fr-FR" sz="2800" b="1" dirty="0"/>
              <a:t> du </a:t>
            </a:r>
            <a:r>
              <a:rPr lang="fr-FR" sz="2800" b="1" dirty="0">
                <a:solidFill>
                  <a:srgbClr val="FF0000"/>
                </a:solidFill>
              </a:rPr>
              <a:t>Barry</a:t>
            </a:r>
            <a:r>
              <a:rPr lang="fr-FR" sz="2800" b="1" dirty="0"/>
              <a:t>, </a:t>
            </a:r>
            <a:r>
              <a:rPr lang="fr-FR" sz="2800" b="1" dirty="0">
                <a:solidFill>
                  <a:srgbClr val="FF0000"/>
                </a:solidFill>
              </a:rPr>
              <a:t>haïe</a:t>
            </a:r>
            <a:r>
              <a:rPr lang="fr-FR" sz="2800" b="1" dirty="0"/>
              <a:t> par la </a:t>
            </a:r>
            <a:r>
              <a:rPr lang="fr-FR" sz="2800" b="1" dirty="0">
                <a:solidFill>
                  <a:srgbClr val="FF0000"/>
                </a:solidFill>
              </a:rPr>
              <a:t>moitié</a:t>
            </a:r>
            <a:r>
              <a:rPr lang="fr-FR" sz="2800" b="1" dirty="0"/>
              <a:t> de la </a:t>
            </a:r>
            <a:r>
              <a:rPr lang="fr-FR" sz="2800" b="1" dirty="0">
                <a:solidFill>
                  <a:srgbClr val="FF0000"/>
                </a:solidFill>
              </a:rPr>
              <a:t>cour</a:t>
            </a:r>
            <a:r>
              <a:rPr lang="fr-FR" sz="2800" b="1" dirty="0"/>
              <a:t>, et il </a:t>
            </a:r>
            <a:r>
              <a:rPr lang="fr-FR" sz="2800" b="1" dirty="0">
                <a:solidFill>
                  <a:srgbClr val="FF0000"/>
                </a:solidFill>
              </a:rPr>
              <a:t>meurt</a:t>
            </a:r>
            <a:r>
              <a:rPr lang="fr-FR" sz="2800" b="1" dirty="0"/>
              <a:t> dans une </a:t>
            </a:r>
            <a:r>
              <a:rPr lang="fr-FR" sz="2800" b="1" dirty="0">
                <a:solidFill>
                  <a:srgbClr val="FF0000"/>
                </a:solidFill>
              </a:rPr>
              <a:t>quasi</a:t>
            </a:r>
            <a:r>
              <a:rPr lang="fr-FR" sz="2800" b="1" dirty="0"/>
              <a:t> </a:t>
            </a:r>
            <a:r>
              <a:rPr lang="fr-FR" sz="2800" b="1" dirty="0">
                <a:solidFill>
                  <a:srgbClr val="FF0000"/>
                </a:solidFill>
              </a:rPr>
              <a:t>indifférence</a:t>
            </a:r>
            <a:r>
              <a:rPr lang="fr-FR" sz="2800" b="1" dirty="0"/>
              <a:t> le 10 mai </a:t>
            </a:r>
            <a:r>
              <a:rPr lang="fr-FR" sz="2800" b="1" dirty="0">
                <a:solidFill>
                  <a:srgbClr val="FF0000"/>
                </a:solidFill>
              </a:rPr>
              <a:t>1774</a:t>
            </a:r>
            <a:r>
              <a:rPr lang="fr-FR" sz="28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800" b="1" dirty="0"/>
              <a:t>La </a:t>
            </a:r>
            <a:r>
              <a:rPr lang="fr-FR" sz="2800" b="1" dirty="0">
                <a:solidFill>
                  <a:srgbClr val="FF0000"/>
                </a:solidFill>
              </a:rPr>
              <a:t>politique</a:t>
            </a:r>
            <a:r>
              <a:rPr lang="fr-FR" sz="2800" b="1" dirty="0"/>
              <a:t> de Louis </a:t>
            </a:r>
            <a:r>
              <a:rPr lang="fr-FR" sz="2800" b="1" dirty="0">
                <a:solidFill>
                  <a:srgbClr val="FF0000"/>
                </a:solidFill>
              </a:rPr>
              <a:t>XV</a:t>
            </a:r>
            <a:r>
              <a:rPr lang="fr-FR" sz="2800" b="1" dirty="0"/>
              <a:t> est marquée par des </a:t>
            </a:r>
            <a:r>
              <a:rPr lang="fr-FR" sz="2800" b="1" dirty="0">
                <a:solidFill>
                  <a:srgbClr val="FF0000"/>
                </a:solidFill>
              </a:rPr>
              <a:t>réformes</a:t>
            </a:r>
            <a:r>
              <a:rPr lang="fr-FR" sz="2800" b="1" dirty="0"/>
              <a:t> dans </a:t>
            </a:r>
            <a:r>
              <a:rPr lang="fr-FR" sz="2800" b="1" dirty="0">
                <a:solidFill>
                  <a:srgbClr val="FF0000"/>
                </a:solidFill>
              </a:rPr>
              <a:t>l'administration</a:t>
            </a:r>
            <a:r>
              <a:rPr lang="fr-FR" sz="2800" b="1" dirty="0"/>
              <a:t>, la </a:t>
            </a:r>
            <a:r>
              <a:rPr lang="fr-FR" sz="2800" b="1" dirty="0">
                <a:solidFill>
                  <a:srgbClr val="FF0000"/>
                </a:solidFill>
              </a:rPr>
              <a:t>justice</a:t>
            </a:r>
            <a:r>
              <a:rPr lang="fr-FR" sz="2800" b="1" dirty="0"/>
              <a:t> et le </a:t>
            </a:r>
            <a:r>
              <a:rPr lang="fr-FR" sz="2800" b="1" dirty="0">
                <a:solidFill>
                  <a:srgbClr val="FF0000"/>
                </a:solidFill>
              </a:rPr>
              <a:t>souci</a:t>
            </a:r>
            <a:r>
              <a:rPr lang="fr-FR" sz="2800" b="1" dirty="0"/>
              <a:t> de </a:t>
            </a:r>
            <a:r>
              <a:rPr lang="fr-FR" sz="2800" b="1" dirty="0">
                <a:solidFill>
                  <a:srgbClr val="FF0000"/>
                </a:solidFill>
              </a:rPr>
              <a:t>réduire</a:t>
            </a:r>
            <a:r>
              <a:rPr lang="fr-FR" sz="2800" b="1" dirty="0"/>
              <a:t> la </a:t>
            </a:r>
            <a:r>
              <a:rPr lang="fr-FR" sz="2800" b="1" dirty="0">
                <a:solidFill>
                  <a:srgbClr val="FF0000"/>
                </a:solidFill>
              </a:rPr>
              <a:t>vénalité</a:t>
            </a:r>
            <a:r>
              <a:rPr lang="fr-FR" sz="2800" b="1" dirty="0"/>
              <a:t> des </a:t>
            </a:r>
            <a:r>
              <a:rPr lang="fr-FR" sz="2800" b="1" dirty="0">
                <a:solidFill>
                  <a:srgbClr val="FF0000"/>
                </a:solidFill>
              </a:rPr>
              <a:t>charges</a:t>
            </a:r>
            <a:r>
              <a:rPr lang="fr-FR" sz="2800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sz="2800" b="1" dirty="0">
                <a:solidFill>
                  <a:srgbClr val="FF0000"/>
                </a:solidFill>
              </a:rPr>
              <a:t>Choiseul</a:t>
            </a:r>
            <a:r>
              <a:rPr lang="fr-FR" sz="2800" b="1" dirty="0"/>
              <a:t> </a:t>
            </a:r>
            <a:r>
              <a:rPr lang="fr-FR" sz="2800" b="1" dirty="0">
                <a:solidFill>
                  <a:srgbClr val="FF0000"/>
                </a:solidFill>
              </a:rPr>
              <a:t>réforme</a:t>
            </a:r>
            <a:r>
              <a:rPr lang="fr-FR" sz="2800" b="1" dirty="0"/>
              <a:t> la </a:t>
            </a:r>
            <a:r>
              <a:rPr lang="fr-FR" sz="2800" b="1" dirty="0">
                <a:solidFill>
                  <a:srgbClr val="FF0000"/>
                </a:solidFill>
              </a:rPr>
              <a:t>marine</a:t>
            </a:r>
            <a:r>
              <a:rPr lang="fr-FR" sz="2800" b="1" dirty="0"/>
              <a:t> et l'armée, et veut </a:t>
            </a:r>
            <a:r>
              <a:rPr lang="fr-FR" sz="2800" b="1" dirty="0">
                <a:solidFill>
                  <a:srgbClr val="FF0000"/>
                </a:solidFill>
              </a:rPr>
              <a:t>étendre</a:t>
            </a:r>
            <a:r>
              <a:rPr lang="fr-FR" sz="2800" b="1" dirty="0"/>
              <a:t> les </a:t>
            </a:r>
            <a:r>
              <a:rPr lang="fr-FR" sz="2800" b="1" dirty="0">
                <a:solidFill>
                  <a:srgbClr val="FF0000"/>
                </a:solidFill>
              </a:rPr>
              <a:t>colonies</a:t>
            </a:r>
            <a:r>
              <a:rPr lang="fr-FR" sz="2800" b="1" dirty="0"/>
              <a:t> françaises dans les </a:t>
            </a:r>
            <a:r>
              <a:rPr lang="fr-FR" sz="2800" b="1" dirty="0">
                <a:solidFill>
                  <a:srgbClr val="FF0000"/>
                </a:solidFill>
              </a:rPr>
              <a:t>Antilles</a:t>
            </a:r>
            <a:r>
              <a:rPr lang="fr-FR" sz="2800" b="1" dirty="0" smtClean="0"/>
              <a:t>.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78254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704"/>
            <a:ext cx="12039600" cy="369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b="1" dirty="0" smtClean="0">
                <a:solidFill>
                  <a:srgbClr val="FF0000"/>
                </a:solidFill>
              </a:rPr>
              <a:t>Maupeou</a:t>
            </a:r>
            <a:r>
              <a:rPr lang="fr-FR" sz="2800" b="1" dirty="0" smtClean="0"/>
              <a:t> </a:t>
            </a:r>
            <a:r>
              <a:rPr lang="fr-FR" sz="2800" b="1" dirty="0"/>
              <a:t>tente de </a:t>
            </a:r>
            <a:r>
              <a:rPr lang="fr-FR" sz="2800" b="1" dirty="0">
                <a:solidFill>
                  <a:srgbClr val="FF0000"/>
                </a:solidFill>
              </a:rPr>
              <a:t>restaurer</a:t>
            </a:r>
            <a:r>
              <a:rPr lang="fr-FR" sz="2800" b="1" dirty="0"/>
              <a:t> le </a:t>
            </a:r>
            <a:r>
              <a:rPr lang="fr-FR" sz="2800" b="1" dirty="0">
                <a:solidFill>
                  <a:srgbClr val="FF0000"/>
                </a:solidFill>
              </a:rPr>
              <a:t>pouvoir</a:t>
            </a:r>
            <a:r>
              <a:rPr lang="fr-FR" sz="2800" b="1" dirty="0"/>
              <a:t> royal, en </a:t>
            </a:r>
            <a:r>
              <a:rPr lang="fr-FR" sz="2800" b="1" dirty="0">
                <a:solidFill>
                  <a:srgbClr val="FF0000"/>
                </a:solidFill>
              </a:rPr>
              <a:t>vain</a:t>
            </a:r>
            <a:r>
              <a:rPr lang="fr-FR" sz="2800" b="1" dirty="0"/>
              <a:t>. </a:t>
            </a:r>
            <a:endParaRPr lang="fr-FR" sz="2800" b="1" dirty="0" smtClean="0"/>
          </a:p>
          <a:p>
            <a:pPr algn="just">
              <a:lnSpc>
                <a:spcPct val="150000"/>
              </a:lnSpc>
            </a:pPr>
            <a:r>
              <a:rPr lang="fr-FR" sz="2800" b="1" dirty="0" smtClean="0"/>
              <a:t>Le </a:t>
            </a:r>
            <a:r>
              <a:rPr lang="fr-FR" sz="2800" b="1" dirty="0"/>
              <a:t>long </a:t>
            </a:r>
            <a:r>
              <a:rPr lang="fr-FR" sz="2800" b="1" dirty="0">
                <a:solidFill>
                  <a:srgbClr val="FF0000"/>
                </a:solidFill>
              </a:rPr>
              <a:t>cheminement</a:t>
            </a:r>
            <a:r>
              <a:rPr lang="fr-FR" sz="2800" b="1" dirty="0"/>
              <a:t> vers la </a:t>
            </a:r>
            <a:r>
              <a:rPr lang="fr-FR" sz="2800" b="1" dirty="0">
                <a:solidFill>
                  <a:srgbClr val="FF0000"/>
                </a:solidFill>
              </a:rPr>
              <a:t>contestation</a:t>
            </a:r>
            <a:r>
              <a:rPr lang="fr-FR" sz="2800" b="1" dirty="0"/>
              <a:t> </a:t>
            </a:r>
            <a:r>
              <a:rPr lang="fr-FR" sz="2800" b="1" dirty="0">
                <a:solidFill>
                  <a:srgbClr val="FF0000"/>
                </a:solidFill>
              </a:rPr>
              <a:t>populaire</a:t>
            </a:r>
            <a:r>
              <a:rPr lang="fr-FR" sz="2800" b="1" dirty="0"/>
              <a:t> ultime est </a:t>
            </a:r>
            <a:r>
              <a:rPr lang="fr-FR" sz="2800" b="1" dirty="0">
                <a:solidFill>
                  <a:srgbClr val="FF0000"/>
                </a:solidFill>
              </a:rPr>
              <a:t>depuis</a:t>
            </a:r>
            <a:r>
              <a:rPr lang="fr-FR" sz="2800" b="1" dirty="0"/>
              <a:t> quelques </a:t>
            </a:r>
            <a:r>
              <a:rPr lang="fr-FR" sz="2800" b="1" dirty="0">
                <a:solidFill>
                  <a:srgbClr val="FF0000"/>
                </a:solidFill>
              </a:rPr>
              <a:t>années</a:t>
            </a:r>
            <a:r>
              <a:rPr lang="fr-FR" sz="2800" b="1" dirty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amorcé</a:t>
            </a:r>
          </a:p>
          <a:p>
            <a:pPr algn="just">
              <a:lnSpc>
                <a:spcPct val="150000"/>
              </a:lnSpc>
            </a:pPr>
            <a:r>
              <a:rPr lang="fr-FR" sz="2800" b="1" dirty="0">
                <a:solidFill>
                  <a:srgbClr val="FF0000"/>
                </a:solidFill>
              </a:rPr>
              <a:t>c'est</a:t>
            </a:r>
            <a:r>
              <a:rPr lang="fr-FR" sz="2800" b="1" dirty="0"/>
              <a:t> </a:t>
            </a:r>
            <a:r>
              <a:rPr lang="fr-FR" sz="2800" b="1" dirty="0">
                <a:solidFill>
                  <a:srgbClr val="FF0000"/>
                </a:solidFill>
              </a:rPr>
              <a:t>sous</a:t>
            </a:r>
            <a:r>
              <a:rPr lang="fr-FR" sz="2800" b="1" dirty="0"/>
              <a:t> le règne de Louis </a:t>
            </a:r>
            <a:r>
              <a:rPr lang="fr-FR" sz="2800" b="1" dirty="0">
                <a:solidFill>
                  <a:srgbClr val="FF0000"/>
                </a:solidFill>
              </a:rPr>
              <a:t>XVI</a:t>
            </a:r>
            <a:r>
              <a:rPr lang="fr-FR" sz="2800" b="1" dirty="0"/>
              <a:t>, neveu du roi défunt,  qu'il </a:t>
            </a:r>
            <a:r>
              <a:rPr lang="fr-FR" sz="2800" b="1" dirty="0">
                <a:solidFill>
                  <a:srgbClr val="FF0000"/>
                </a:solidFill>
              </a:rPr>
              <a:t>trouvera</a:t>
            </a:r>
            <a:r>
              <a:rPr lang="fr-FR" sz="2800" b="1" dirty="0"/>
              <a:t> son </a:t>
            </a:r>
            <a:r>
              <a:rPr lang="fr-FR" sz="2800" b="1" dirty="0">
                <a:solidFill>
                  <a:srgbClr val="FF0000"/>
                </a:solidFill>
              </a:rPr>
              <a:t>aboutissement</a:t>
            </a:r>
            <a:r>
              <a:rPr lang="fr-FR" sz="2800" b="1" dirty="0"/>
              <a:t>.</a:t>
            </a:r>
          </a:p>
          <a:p>
            <a:pPr algn="just">
              <a:lnSpc>
                <a:spcPct val="150000"/>
              </a:lnSpc>
            </a:pP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7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170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ayman</dc:creator>
  <cp:lastModifiedBy>ayman</cp:lastModifiedBy>
  <cp:revision>8</cp:revision>
  <dcterms:created xsi:type="dcterms:W3CDTF">2020-03-18T16:50:56Z</dcterms:created>
  <dcterms:modified xsi:type="dcterms:W3CDTF">2020-03-21T19:01:18Z</dcterms:modified>
</cp:coreProperties>
</file>