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981200"/>
            <a:ext cx="6248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EG" sz="3600" dirty="0" smtClean="0"/>
              <a:t>كلية الاداب جامعة بنها</a:t>
            </a:r>
          </a:p>
          <a:p>
            <a:pPr algn="ctr"/>
            <a:r>
              <a:rPr lang="ar-EG" sz="3600" dirty="0"/>
              <a:t>دراسات لغوية</a:t>
            </a:r>
          </a:p>
          <a:p>
            <a:pPr algn="ctr"/>
            <a:r>
              <a:rPr lang="ar-EG" sz="3600" dirty="0"/>
              <a:t>المحاضرة </a:t>
            </a:r>
            <a:r>
              <a:rPr lang="ar-EG" sz="3600" dirty="0" smtClean="0"/>
              <a:t>السادسة</a:t>
            </a:r>
            <a:endParaRPr lang="ar-EG" sz="3600" dirty="0"/>
          </a:p>
          <a:p>
            <a:pPr algn="ctr"/>
            <a:r>
              <a:rPr lang="ar-EG" sz="3600" dirty="0"/>
              <a:t>د/ أيمن الغباشي</a:t>
            </a:r>
          </a:p>
          <a:p>
            <a:pPr algn="ctr"/>
            <a:r>
              <a:rPr lang="ar-EG" sz="3600" dirty="0"/>
              <a:t>الفرقة الرابعة</a:t>
            </a:r>
          </a:p>
          <a:p>
            <a:pPr algn="ctr"/>
            <a:r>
              <a:rPr lang="ar-EG" sz="3600" dirty="0"/>
              <a:t>قسم اللغة الفرنسية</a:t>
            </a:r>
            <a:endParaRPr lang="fr-FR" sz="3600" dirty="0"/>
          </a:p>
          <a:p>
            <a:pPr algn="ctr"/>
            <a:endParaRPr lang="fr-FR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6200" y="383194"/>
            <a:ext cx="979116" cy="7275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61147"/>
            <a:ext cx="1051643" cy="103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1236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963656"/>
              </p:ext>
            </p:extLst>
          </p:nvPr>
        </p:nvGraphicFramePr>
        <p:xfrm>
          <a:off x="76200" y="152403"/>
          <a:ext cx="9067800" cy="3047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7800">
                  <a:extLst>
                    <a:ext uri="{9D8B030D-6E8A-4147-A177-3AD203B41FA5}">
                      <a16:colId xmlns:a16="http://schemas.microsoft.com/office/drawing/2014/main" val="1843756128"/>
                    </a:ext>
                  </a:extLst>
                </a:gridCol>
              </a:tblGrid>
              <a:tr h="44614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ÊTRE ASSIS ENTRE DEUX CHAISES 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8391156"/>
                  </a:ext>
                </a:extLst>
              </a:tr>
              <a:tr h="6431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Signification</a:t>
                      </a:r>
                      <a:r>
                        <a:rPr lang="fr-FR" sz="1800" dirty="0">
                          <a:effectLst/>
                        </a:rPr>
                        <a:t> </a:t>
                      </a:r>
                      <a:endParaRPr lang="ar-EG" sz="18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Se </a:t>
                      </a:r>
                      <a:r>
                        <a:rPr lang="fr-FR" sz="1800" dirty="0">
                          <a:effectLst/>
                        </a:rPr>
                        <a:t>trouver dans une situation difficile, inconfortable, délicate à résoudre.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22342706"/>
                  </a:ext>
                </a:extLst>
              </a:tr>
              <a:tr h="195868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Utilisation dans une phrase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Aujourd’hui, je suis stressée parce que je me trouve dans une situation pénible. Je suis assise entre deux chaises et je ne sais pas trop quoi faire. Comment vais-je me sortir de ce mauvais pas ?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87182970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017878"/>
              </p:ext>
            </p:extLst>
          </p:nvPr>
        </p:nvGraphicFramePr>
        <p:xfrm>
          <a:off x="76200" y="3200402"/>
          <a:ext cx="9067800" cy="33527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67800">
                  <a:extLst>
                    <a:ext uri="{9D8B030D-6E8A-4147-A177-3AD203B41FA5}">
                      <a16:colId xmlns:a16="http://schemas.microsoft.com/office/drawing/2014/main" val="2764115557"/>
                    </a:ext>
                  </a:extLst>
                </a:gridCol>
              </a:tblGrid>
              <a:tr h="7961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ÊTRE AU SEPTIÈME CIEL 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1357954"/>
                  </a:ext>
                </a:extLst>
              </a:tr>
              <a:tr h="796108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</a:rPr>
                        <a:t>Signification</a:t>
                      </a:r>
                      <a:endParaRPr lang="ar-EG" sz="1800" b="1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Dans </a:t>
                      </a:r>
                      <a:r>
                        <a:rPr lang="fr-FR" sz="1800" dirty="0">
                          <a:effectLst/>
                        </a:rPr>
                        <a:t>le ravissement, au comble du bonheur.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5067442"/>
                  </a:ext>
                </a:extLst>
              </a:tr>
              <a:tr h="176058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Utilisation dans une phrase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Je suis au septième ciel aujourd’hui, car j’ai gagné ma compétition de natation. Je suis arrivée la première même si les autres étaient meilleures que moi.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58583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25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971127"/>
              </p:ext>
            </p:extLst>
          </p:nvPr>
        </p:nvGraphicFramePr>
        <p:xfrm>
          <a:off x="0" y="0"/>
          <a:ext cx="9144000" cy="2667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349767560"/>
                    </a:ext>
                  </a:extLst>
                </a:gridCol>
              </a:tblGrid>
              <a:tr h="5691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ÊTRE DANS DE BEAUX DRAPS 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7297470"/>
                  </a:ext>
                </a:extLst>
              </a:tr>
              <a:tr h="83913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Signification </a:t>
                      </a:r>
                      <a:endParaRPr lang="ar-EG" sz="1800" b="1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Se </a:t>
                      </a:r>
                      <a:r>
                        <a:rPr lang="fr-FR" sz="1800" dirty="0">
                          <a:effectLst/>
                        </a:rPr>
                        <a:t>mettre dans une situation embarrassante.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1949190"/>
                  </a:ext>
                </a:extLst>
              </a:tr>
              <a:tr h="12587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Utilisation dans une phrase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Je me suis mis dans de beaux draps parce que j’ai promis à ma sœur de l’amener au cinéma ce soir, mais j’ai aussi donné un rendez-vous à Pascal pour aller jouer au billard et il m’attend.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2966591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5152"/>
              </p:ext>
            </p:extLst>
          </p:nvPr>
        </p:nvGraphicFramePr>
        <p:xfrm>
          <a:off x="0" y="2667000"/>
          <a:ext cx="9144000" cy="20265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3820895997"/>
                    </a:ext>
                  </a:extLst>
                </a:gridCol>
              </a:tblGrid>
              <a:tr h="4482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ÊTRE DANS SES PETITS SOULIERS 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15008411"/>
                  </a:ext>
                </a:extLst>
              </a:tr>
              <a:tr h="44825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 smtClean="0">
                          <a:effectLst/>
                        </a:rPr>
                        <a:t>Signification</a:t>
                      </a:r>
                      <a:endParaRPr lang="ar-EG" sz="1800" b="1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Être </a:t>
                      </a:r>
                      <a:r>
                        <a:rPr lang="fr-FR" sz="1800" dirty="0">
                          <a:effectLst/>
                        </a:rPr>
                        <a:t>mal à l’aise ; être dans l’embarras.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6030692"/>
                  </a:ext>
                </a:extLst>
              </a:tr>
              <a:tr h="9913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Utilisation dans une phrase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Devant les amis de mon père, je suis dans mes petits souliers ; je me sens mal à l’aise, car je ne comprends pas tout ce qu’ils disent.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9798795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810934"/>
              </p:ext>
            </p:extLst>
          </p:nvPr>
        </p:nvGraphicFramePr>
        <p:xfrm>
          <a:off x="0" y="4680544"/>
          <a:ext cx="9144000" cy="2177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3274010373"/>
                    </a:ext>
                  </a:extLst>
                </a:gridCol>
              </a:tblGrid>
              <a:tr h="56072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ÊTRE DE MAUVAIS POIL 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0681809"/>
                  </a:ext>
                </a:extLst>
              </a:tr>
              <a:tr h="8083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Signification </a:t>
                      </a:r>
                      <a:endParaRPr lang="ar-EG" sz="1800" b="1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De </a:t>
                      </a:r>
                      <a:r>
                        <a:rPr lang="fr-FR" sz="1800" dirty="0">
                          <a:effectLst/>
                        </a:rPr>
                        <a:t>mauvaise humeur.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7398432"/>
                  </a:ext>
                </a:extLst>
              </a:tr>
              <a:tr h="80836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Utilisation dans une phrase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Je me suis réveillée de mauvaise humeur. J’étais de mauvais poil et tout me dérangeait.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4163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7757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77727"/>
              </p:ext>
            </p:extLst>
          </p:nvPr>
        </p:nvGraphicFramePr>
        <p:xfrm>
          <a:off x="0" y="13854"/>
          <a:ext cx="9144000" cy="23777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867657333"/>
                    </a:ext>
                  </a:extLst>
                </a:gridCol>
              </a:tblGrid>
              <a:tr h="5576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ÊTRE LA COQUELUCHE 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5141409"/>
                  </a:ext>
                </a:extLst>
              </a:tr>
              <a:tr h="55760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Signification</a:t>
                      </a:r>
                      <a:r>
                        <a:rPr lang="fr-FR" sz="1800" dirty="0">
                          <a:effectLst/>
                        </a:rPr>
                        <a:t> </a:t>
                      </a:r>
                      <a:endParaRPr lang="fr-FR" sz="18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Être </a:t>
                      </a:r>
                      <a:r>
                        <a:rPr lang="fr-FR" sz="1800" dirty="0">
                          <a:effectLst/>
                        </a:rPr>
                        <a:t>populaire.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6067535"/>
                  </a:ext>
                </a:extLst>
              </a:tr>
              <a:tr h="12331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Utilisation dans une phrase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Nathalie est très populaire à l’école. Il semble bien qu’elle est la coqueluche du groupe, car tout le monde parle d’elle en bien.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2512568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016997"/>
              </p:ext>
            </p:extLst>
          </p:nvPr>
        </p:nvGraphicFramePr>
        <p:xfrm>
          <a:off x="0" y="2378571"/>
          <a:ext cx="9144000" cy="18656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490652214"/>
                    </a:ext>
                  </a:extLst>
                </a:gridCol>
              </a:tblGrid>
              <a:tr h="398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ÊTRE MIS À PIED 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750646"/>
                  </a:ext>
                </a:extLst>
              </a:tr>
              <a:tr h="398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Signification </a:t>
                      </a:r>
                      <a:endParaRPr lang="fr-FR" sz="1800" b="1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Signifie </a:t>
                      </a:r>
                      <a:r>
                        <a:rPr lang="fr-FR" sz="1800" dirty="0">
                          <a:effectLst/>
                        </a:rPr>
                        <a:t>le renvoi temporaire ou permanent d’un employé à la suite d’un manque de travail ou d’une faute professionnelle.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1377025"/>
                  </a:ext>
                </a:extLst>
              </a:tr>
              <a:tr h="398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Utilisation dans une phrase </a:t>
                      </a:r>
                      <a:endParaRPr lang="fr-FR" sz="1100" b="1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Le patron a renvoyé François de son poste pour une semaine, sans indemnité; il l’a mis à pied.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202827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414877"/>
              </p:ext>
            </p:extLst>
          </p:nvPr>
        </p:nvGraphicFramePr>
        <p:xfrm>
          <a:off x="0" y="4232022"/>
          <a:ext cx="9144000" cy="26259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825870642"/>
                    </a:ext>
                  </a:extLst>
                </a:gridCol>
              </a:tblGrid>
              <a:tr h="49014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ÊTRE SUR LA CORDE RAIDE 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3250450"/>
                  </a:ext>
                </a:extLst>
              </a:tr>
              <a:tr h="706603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Signification </a:t>
                      </a:r>
                      <a:endParaRPr lang="fr-FR" sz="1800" b="1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Être </a:t>
                      </a:r>
                      <a:r>
                        <a:rPr lang="fr-FR" sz="1800" dirty="0">
                          <a:effectLst/>
                        </a:rPr>
                        <a:t>dans une situation délicate.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1645034"/>
                  </a:ext>
                </a:extLst>
              </a:tr>
              <a:tr h="142923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Utilisation dans une phrase </a:t>
                      </a:r>
                      <a:endParaRPr lang="fr-FR" sz="1100" b="1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Pat, qu’est-ce que tu vas faire ? Tu es sur la corde raide depuis qu’on a découvert tes intentions de nous laisser tomber. Le responsable du groupe nous a dit qu’il te rencontrerait pour te rappeler tes engagements.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6935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18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1719376"/>
              </p:ext>
            </p:extLst>
          </p:nvPr>
        </p:nvGraphicFramePr>
        <p:xfrm>
          <a:off x="0" y="27709"/>
          <a:ext cx="9144000" cy="18526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1042697225"/>
                    </a:ext>
                  </a:extLst>
                </a:gridCol>
              </a:tblGrid>
              <a:tr h="38514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ÊTRE TIRÉ À QUATRE ÉPINGLES 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7303362"/>
                  </a:ext>
                </a:extLst>
              </a:tr>
              <a:tr h="55523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Signification </a:t>
                      </a:r>
                      <a:endParaRPr lang="fr-FR" sz="1800" b="1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Être </a:t>
                      </a:r>
                      <a:r>
                        <a:rPr lang="fr-FR" sz="1800" dirty="0">
                          <a:effectLst/>
                        </a:rPr>
                        <a:t>très bien habillé.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2298294"/>
                  </a:ext>
                </a:extLst>
              </a:tr>
              <a:tr h="8391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Utilisation dans une phrase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Wow ! Avec qui as-tu rendez-vous ce soir pour être tiré à quatre épingles ? Est-ce avec la coqueluche de l’école ?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39521116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3979514"/>
              </p:ext>
            </p:extLst>
          </p:nvPr>
        </p:nvGraphicFramePr>
        <p:xfrm>
          <a:off x="0" y="1867305"/>
          <a:ext cx="9144000" cy="15369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3356426999"/>
                    </a:ext>
                  </a:extLst>
                </a:gridCol>
              </a:tblGrid>
              <a:tr h="36291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FAIRE LA SOURDE OREILLE 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2914190"/>
                  </a:ext>
                </a:extLst>
              </a:tr>
              <a:tr h="523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Signification</a:t>
                      </a:r>
                      <a:r>
                        <a:rPr lang="fr-FR" sz="1800" dirty="0">
                          <a:effectLst/>
                        </a:rPr>
                        <a:t> </a:t>
                      </a:r>
                      <a:endParaRPr lang="fr-FR" sz="1800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Feindre </a:t>
                      </a:r>
                      <a:r>
                        <a:rPr lang="fr-FR" sz="1800" dirty="0">
                          <a:effectLst/>
                        </a:rPr>
                        <a:t>de ne pas entendre.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06372130"/>
                  </a:ext>
                </a:extLst>
              </a:tr>
              <a:tr h="52319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Utilisation dans une phrase </a:t>
                      </a:r>
                      <a:endParaRPr lang="fr-FR" sz="1100" b="1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Mon frère fait la sourde oreille, il fait semblant de ne pas entendre ce que je veux lui dire.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465055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193431"/>
              </p:ext>
            </p:extLst>
          </p:nvPr>
        </p:nvGraphicFramePr>
        <p:xfrm>
          <a:off x="0" y="3413404"/>
          <a:ext cx="9144000" cy="18584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844005492"/>
                    </a:ext>
                  </a:extLst>
                </a:gridCol>
              </a:tblGrid>
              <a:tr h="3909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GARDER SON SANG-FROID </a:t>
                      </a:r>
                      <a:endParaRPr lang="fr-FR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1973129"/>
                  </a:ext>
                </a:extLst>
              </a:tr>
              <a:tr h="5562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Signification </a:t>
                      </a:r>
                      <a:endParaRPr lang="fr-FR" sz="1800" b="1" dirty="0" smtClean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smtClean="0">
                          <a:effectLst/>
                        </a:rPr>
                        <a:t>Garder </a:t>
                      </a:r>
                      <a:r>
                        <a:rPr lang="fr-FR" sz="1800" dirty="0">
                          <a:effectLst/>
                        </a:rPr>
                        <a:t>sa présence d’esprit.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8929948"/>
                  </a:ext>
                </a:extLst>
              </a:tr>
              <a:tr h="8646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Utilisation dans une phrase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Lorsque l’enfant s’est fait frapper par une voiture, j’ai gardé mon sang-froid. Je n’ai pas paniqué et je suis allé chercher du secours.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5632101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358338"/>
              </p:ext>
            </p:extLst>
          </p:nvPr>
        </p:nvGraphicFramePr>
        <p:xfrm>
          <a:off x="0" y="5225291"/>
          <a:ext cx="9144000" cy="16767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922101256"/>
                    </a:ext>
                  </a:extLst>
                </a:gridCol>
              </a:tblGrid>
              <a:tr h="398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L’AFFAIRE EST DANS LE SAC </a:t>
                      </a:r>
                      <a:endParaRPr lang="fr-FR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2342430"/>
                  </a:ext>
                </a:extLst>
              </a:tr>
              <a:tr h="398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Signification</a:t>
                      </a:r>
                      <a:r>
                        <a:rPr lang="fr-FR" sz="1800" dirty="0">
                          <a:effectLst/>
                        </a:rPr>
                        <a:t> </a:t>
                      </a:r>
                      <a:r>
                        <a:rPr lang="fr-FR" sz="1800" dirty="0" smtClean="0">
                          <a:effectLst/>
                        </a:rPr>
                        <a:t>: Le </a:t>
                      </a:r>
                      <a:r>
                        <a:rPr lang="fr-FR" sz="1800" dirty="0">
                          <a:effectLst/>
                        </a:rPr>
                        <a:t>succès est assuré, certain.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0275544"/>
                  </a:ext>
                </a:extLst>
              </a:tr>
              <a:tr h="39814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effectLst/>
                        </a:rPr>
                        <a:t>Utilisation dans une phrase </a:t>
                      </a:r>
                      <a:endParaRPr lang="fr-FR" sz="1100" b="1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b="0" dirty="0">
                          <a:effectLst/>
                        </a:rPr>
                        <a:t>Le patron a accepté le nouveau contrat. L’affaire est dans le sac même si tout n’était pas complété comme prévu. </a:t>
                      </a:r>
                      <a:endParaRPr lang="fr-FR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04366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78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5891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559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ayman</dc:creator>
  <cp:lastModifiedBy>ayman</cp:lastModifiedBy>
  <cp:revision>7</cp:revision>
  <dcterms:created xsi:type="dcterms:W3CDTF">2006-08-16T00:00:00Z</dcterms:created>
  <dcterms:modified xsi:type="dcterms:W3CDTF">2020-03-20T10:23:39Z</dcterms:modified>
</cp:coreProperties>
</file>